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14"/>
  </p:handoutMasterIdLst>
  <p:sldIdLst>
    <p:sldId id="375" r:id="rId2"/>
    <p:sldId id="407" r:id="rId3"/>
    <p:sldId id="409" r:id="rId4"/>
    <p:sldId id="282" r:id="rId5"/>
    <p:sldId id="281" r:id="rId6"/>
    <p:sldId id="412" r:id="rId7"/>
    <p:sldId id="291" r:id="rId8"/>
    <p:sldId id="419" r:id="rId9"/>
    <p:sldId id="414" r:id="rId10"/>
    <p:sldId id="416" r:id="rId11"/>
    <p:sldId id="418" r:id="rId12"/>
    <p:sldId id="42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5F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993" autoAdjust="0"/>
  </p:normalViewPr>
  <p:slideViewPr>
    <p:cSldViewPr snapToGrid="0" snapToObjects="1">
      <p:cViewPr varScale="1">
        <p:scale>
          <a:sx n="107" d="100"/>
          <a:sy n="107" d="100"/>
        </p:scale>
        <p:origin x="138" y="258"/>
      </p:cViewPr>
      <p:guideLst/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oseph\Desktop\pptpea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Cours des contrats</a:t>
            </a:r>
            <a:r>
              <a:rPr lang="fr-FR" baseline="0"/>
              <a:t> futures du blé et du nickel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Ble</c:v>
                </c:pt>
              </c:strCache>
            </c:strRef>
          </c:tx>
          <c:spPr>
            <a:ln w="28575" cap="rnd">
              <a:solidFill>
                <a:srgbClr val="F44F39"/>
              </a:solidFill>
              <a:round/>
            </a:ln>
            <a:effectLst/>
          </c:spPr>
          <c:marker>
            <c:symbol val="none"/>
          </c:marker>
          <c:cat>
            <c:numRef>
              <c:f>Sheet1!$A$2:$A$241</c:f>
              <c:numCache>
                <c:formatCode>m/d/yyyy</c:formatCode>
                <c:ptCount val="240"/>
                <c:pt idx="0">
                  <c:v>37622</c:v>
                </c:pt>
                <c:pt idx="1">
                  <c:v>37653</c:v>
                </c:pt>
                <c:pt idx="2">
                  <c:v>37681</c:v>
                </c:pt>
                <c:pt idx="3">
                  <c:v>37712</c:v>
                </c:pt>
                <c:pt idx="4">
                  <c:v>37742</c:v>
                </c:pt>
                <c:pt idx="5">
                  <c:v>37773</c:v>
                </c:pt>
                <c:pt idx="6">
                  <c:v>37803</c:v>
                </c:pt>
                <c:pt idx="7">
                  <c:v>37834</c:v>
                </c:pt>
                <c:pt idx="8">
                  <c:v>37865</c:v>
                </c:pt>
                <c:pt idx="9">
                  <c:v>37895</c:v>
                </c:pt>
                <c:pt idx="10">
                  <c:v>37926</c:v>
                </c:pt>
                <c:pt idx="11">
                  <c:v>37956</c:v>
                </c:pt>
                <c:pt idx="12">
                  <c:v>37987</c:v>
                </c:pt>
                <c:pt idx="13">
                  <c:v>38018</c:v>
                </c:pt>
                <c:pt idx="14">
                  <c:v>38047</c:v>
                </c:pt>
                <c:pt idx="15">
                  <c:v>38078</c:v>
                </c:pt>
                <c:pt idx="16">
                  <c:v>38108</c:v>
                </c:pt>
                <c:pt idx="17">
                  <c:v>38139</c:v>
                </c:pt>
                <c:pt idx="18">
                  <c:v>38169</c:v>
                </c:pt>
                <c:pt idx="19">
                  <c:v>38200</c:v>
                </c:pt>
                <c:pt idx="20">
                  <c:v>38231</c:v>
                </c:pt>
                <c:pt idx="21">
                  <c:v>38261</c:v>
                </c:pt>
                <c:pt idx="22">
                  <c:v>38292</c:v>
                </c:pt>
                <c:pt idx="23">
                  <c:v>38322</c:v>
                </c:pt>
                <c:pt idx="24">
                  <c:v>38353</c:v>
                </c:pt>
                <c:pt idx="25">
                  <c:v>38384</c:v>
                </c:pt>
                <c:pt idx="26">
                  <c:v>38412</c:v>
                </c:pt>
                <c:pt idx="27">
                  <c:v>38443</c:v>
                </c:pt>
                <c:pt idx="28">
                  <c:v>38473</c:v>
                </c:pt>
                <c:pt idx="29">
                  <c:v>38504</c:v>
                </c:pt>
                <c:pt idx="30">
                  <c:v>38534</c:v>
                </c:pt>
                <c:pt idx="31">
                  <c:v>38565</c:v>
                </c:pt>
                <c:pt idx="32">
                  <c:v>38596</c:v>
                </c:pt>
                <c:pt idx="33">
                  <c:v>38626</c:v>
                </c:pt>
                <c:pt idx="34">
                  <c:v>38657</c:v>
                </c:pt>
                <c:pt idx="35">
                  <c:v>38687</c:v>
                </c:pt>
                <c:pt idx="36">
                  <c:v>38718</c:v>
                </c:pt>
                <c:pt idx="37">
                  <c:v>38749</c:v>
                </c:pt>
                <c:pt idx="38">
                  <c:v>38777</c:v>
                </c:pt>
                <c:pt idx="39">
                  <c:v>38808</c:v>
                </c:pt>
                <c:pt idx="40">
                  <c:v>38838</c:v>
                </c:pt>
                <c:pt idx="41">
                  <c:v>38869</c:v>
                </c:pt>
                <c:pt idx="42">
                  <c:v>38899</c:v>
                </c:pt>
                <c:pt idx="43">
                  <c:v>38930</c:v>
                </c:pt>
                <c:pt idx="44">
                  <c:v>38961</c:v>
                </c:pt>
                <c:pt idx="45">
                  <c:v>38991</c:v>
                </c:pt>
                <c:pt idx="46">
                  <c:v>39022</c:v>
                </c:pt>
                <c:pt idx="47">
                  <c:v>39052</c:v>
                </c:pt>
                <c:pt idx="48">
                  <c:v>39083</c:v>
                </c:pt>
                <c:pt idx="49">
                  <c:v>39114</c:v>
                </c:pt>
                <c:pt idx="50">
                  <c:v>39142</c:v>
                </c:pt>
                <c:pt idx="51">
                  <c:v>39173</c:v>
                </c:pt>
                <c:pt idx="52">
                  <c:v>39203</c:v>
                </c:pt>
                <c:pt idx="53">
                  <c:v>39234</c:v>
                </c:pt>
                <c:pt idx="54">
                  <c:v>39264</c:v>
                </c:pt>
                <c:pt idx="55">
                  <c:v>39295</c:v>
                </c:pt>
                <c:pt idx="56">
                  <c:v>39326</c:v>
                </c:pt>
                <c:pt idx="57">
                  <c:v>39356</c:v>
                </c:pt>
                <c:pt idx="58">
                  <c:v>39387</c:v>
                </c:pt>
                <c:pt idx="59">
                  <c:v>39417</c:v>
                </c:pt>
                <c:pt idx="60">
                  <c:v>39448</c:v>
                </c:pt>
                <c:pt idx="61">
                  <c:v>39479</c:v>
                </c:pt>
                <c:pt idx="62">
                  <c:v>39508</c:v>
                </c:pt>
                <c:pt idx="63">
                  <c:v>39539</c:v>
                </c:pt>
                <c:pt idx="64">
                  <c:v>39569</c:v>
                </c:pt>
                <c:pt idx="65">
                  <c:v>39600</c:v>
                </c:pt>
                <c:pt idx="66">
                  <c:v>39630</c:v>
                </c:pt>
                <c:pt idx="67">
                  <c:v>39661</c:v>
                </c:pt>
                <c:pt idx="68">
                  <c:v>39692</c:v>
                </c:pt>
                <c:pt idx="69">
                  <c:v>39722</c:v>
                </c:pt>
                <c:pt idx="70">
                  <c:v>39753</c:v>
                </c:pt>
                <c:pt idx="71">
                  <c:v>39783</c:v>
                </c:pt>
                <c:pt idx="72">
                  <c:v>39814</c:v>
                </c:pt>
                <c:pt idx="73">
                  <c:v>39845</c:v>
                </c:pt>
                <c:pt idx="74">
                  <c:v>39873</c:v>
                </c:pt>
                <c:pt idx="75">
                  <c:v>39904</c:v>
                </c:pt>
                <c:pt idx="76">
                  <c:v>39934</c:v>
                </c:pt>
                <c:pt idx="77">
                  <c:v>39965</c:v>
                </c:pt>
                <c:pt idx="78">
                  <c:v>39995</c:v>
                </c:pt>
                <c:pt idx="79">
                  <c:v>40026</c:v>
                </c:pt>
                <c:pt idx="80">
                  <c:v>40057</c:v>
                </c:pt>
                <c:pt idx="81">
                  <c:v>40087</c:v>
                </c:pt>
                <c:pt idx="82">
                  <c:v>40118</c:v>
                </c:pt>
                <c:pt idx="83">
                  <c:v>40148</c:v>
                </c:pt>
                <c:pt idx="84">
                  <c:v>40179</c:v>
                </c:pt>
                <c:pt idx="85">
                  <c:v>40210</c:v>
                </c:pt>
                <c:pt idx="86">
                  <c:v>40238</c:v>
                </c:pt>
                <c:pt idx="87">
                  <c:v>40269</c:v>
                </c:pt>
                <c:pt idx="88">
                  <c:v>40299</c:v>
                </c:pt>
                <c:pt idx="89">
                  <c:v>40330</c:v>
                </c:pt>
                <c:pt idx="90">
                  <c:v>40360</c:v>
                </c:pt>
                <c:pt idx="91">
                  <c:v>40391</c:v>
                </c:pt>
                <c:pt idx="92">
                  <c:v>40422</c:v>
                </c:pt>
                <c:pt idx="93">
                  <c:v>40452</c:v>
                </c:pt>
                <c:pt idx="94">
                  <c:v>40483</c:v>
                </c:pt>
                <c:pt idx="95">
                  <c:v>40513</c:v>
                </c:pt>
                <c:pt idx="96">
                  <c:v>40544</c:v>
                </c:pt>
                <c:pt idx="97">
                  <c:v>40575</c:v>
                </c:pt>
                <c:pt idx="98">
                  <c:v>40603</c:v>
                </c:pt>
                <c:pt idx="99">
                  <c:v>40634</c:v>
                </c:pt>
                <c:pt idx="100">
                  <c:v>40664</c:v>
                </c:pt>
                <c:pt idx="101">
                  <c:v>40695</c:v>
                </c:pt>
                <c:pt idx="102">
                  <c:v>40725</c:v>
                </c:pt>
                <c:pt idx="103">
                  <c:v>40756</c:v>
                </c:pt>
                <c:pt idx="104">
                  <c:v>40787</c:v>
                </c:pt>
                <c:pt idx="105">
                  <c:v>40817</c:v>
                </c:pt>
                <c:pt idx="106">
                  <c:v>40848</c:v>
                </c:pt>
                <c:pt idx="107">
                  <c:v>40878</c:v>
                </c:pt>
                <c:pt idx="108">
                  <c:v>40909</c:v>
                </c:pt>
                <c:pt idx="109">
                  <c:v>40940</c:v>
                </c:pt>
                <c:pt idx="110">
                  <c:v>40969</c:v>
                </c:pt>
                <c:pt idx="111">
                  <c:v>41000</c:v>
                </c:pt>
                <c:pt idx="112">
                  <c:v>41030</c:v>
                </c:pt>
                <c:pt idx="113">
                  <c:v>41061</c:v>
                </c:pt>
                <c:pt idx="114">
                  <c:v>41091</c:v>
                </c:pt>
                <c:pt idx="115">
                  <c:v>41122</c:v>
                </c:pt>
                <c:pt idx="116">
                  <c:v>41153</c:v>
                </c:pt>
                <c:pt idx="117">
                  <c:v>41183</c:v>
                </c:pt>
                <c:pt idx="118">
                  <c:v>41214</c:v>
                </c:pt>
                <c:pt idx="119">
                  <c:v>41244</c:v>
                </c:pt>
                <c:pt idx="120">
                  <c:v>41275</c:v>
                </c:pt>
                <c:pt idx="121">
                  <c:v>41306</c:v>
                </c:pt>
                <c:pt idx="122">
                  <c:v>41334</c:v>
                </c:pt>
                <c:pt idx="123">
                  <c:v>41365</c:v>
                </c:pt>
                <c:pt idx="124">
                  <c:v>41395</c:v>
                </c:pt>
                <c:pt idx="125">
                  <c:v>41426</c:v>
                </c:pt>
                <c:pt idx="126">
                  <c:v>41456</c:v>
                </c:pt>
                <c:pt idx="127">
                  <c:v>41487</c:v>
                </c:pt>
                <c:pt idx="128">
                  <c:v>41518</c:v>
                </c:pt>
                <c:pt idx="129">
                  <c:v>41548</c:v>
                </c:pt>
                <c:pt idx="130">
                  <c:v>41579</c:v>
                </c:pt>
                <c:pt idx="131">
                  <c:v>41609</c:v>
                </c:pt>
                <c:pt idx="132">
                  <c:v>41640</c:v>
                </c:pt>
                <c:pt idx="133">
                  <c:v>41671</c:v>
                </c:pt>
                <c:pt idx="134">
                  <c:v>41699</c:v>
                </c:pt>
                <c:pt idx="135">
                  <c:v>41730</c:v>
                </c:pt>
                <c:pt idx="136">
                  <c:v>41760</c:v>
                </c:pt>
                <c:pt idx="137">
                  <c:v>41791</c:v>
                </c:pt>
                <c:pt idx="138">
                  <c:v>41821</c:v>
                </c:pt>
                <c:pt idx="139">
                  <c:v>41852</c:v>
                </c:pt>
                <c:pt idx="140">
                  <c:v>41883</c:v>
                </c:pt>
                <c:pt idx="141">
                  <c:v>41913</c:v>
                </c:pt>
                <c:pt idx="142">
                  <c:v>41944</c:v>
                </c:pt>
                <c:pt idx="143">
                  <c:v>41974</c:v>
                </c:pt>
                <c:pt idx="144">
                  <c:v>42005</c:v>
                </c:pt>
                <c:pt idx="145">
                  <c:v>42036</c:v>
                </c:pt>
                <c:pt idx="146">
                  <c:v>42064</c:v>
                </c:pt>
                <c:pt idx="147">
                  <c:v>42095</c:v>
                </c:pt>
                <c:pt idx="148">
                  <c:v>42125</c:v>
                </c:pt>
                <c:pt idx="149">
                  <c:v>42156</c:v>
                </c:pt>
                <c:pt idx="150">
                  <c:v>42186</c:v>
                </c:pt>
                <c:pt idx="151">
                  <c:v>42217</c:v>
                </c:pt>
                <c:pt idx="152">
                  <c:v>42248</c:v>
                </c:pt>
                <c:pt idx="153">
                  <c:v>42278</c:v>
                </c:pt>
                <c:pt idx="154">
                  <c:v>42309</c:v>
                </c:pt>
                <c:pt idx="155">
                  <c:v>42339</c:v>
                </c:pt>
                <c:pt idx="156">
                  <c:v>42370</c:v>
                </c:pt>
                <c:pt idx="157">
                  <c:v>42401</c:v>
                </c:pt>
                <c:pt idx="158">
                  <c:v>42430</c:v>
                </c:pt>
                <c:pt idx="159">
                  <c:v>42461</c:v>
                </c:pt>
                <c:pt idx="160">
                  <c:v>42491</c:v>
                </c:pt>
                <c:pt idx="161">
                  <c:v>42522</c:v>
                </c:pt>
                <c:pt idx="162">
                  <c:v>42552</c:v>
                </c:pt>
                <c:pt idx="163">
                  <c:v>42583</c:v>
                </c:pt>
                <c:pt idx="164">
                  <c:v>42614</c:v>
                </c:pt>
                <c:pt idx="165">
                  <c:v>42644</c:v>
                </c:pt>
                <c:pt idx="166">
                  <c:v>42675</c:v>
                </c:pt>
                <c:pt idx="167">
                  <c:v>42705</c:v>
                </c:pt>
                <c:pt idx="168">
                  <c:v>42736</c:v>
                </c:pt>
                <c:pt idx="169">
                  <c:v>42767</c:v>
                </c:pt>
                <c:pt idx="170">
                  <c:v>42795</c:v>
                </c:pt>
                <c:pt idx="171">
                  <c:v>42826</c:v>
                </c:pt>
                <c:pt idx="172">
                  <c:v>42856</c:v>
                </c:pt>
                <c:pt idx="173">
                  <c:v>42887</c:v>
                </c:pt>
                <c:pt idx="174">
                  <c:v>42917</c:v>
                </c:pt>
                <c:pt idx="175">
                  <c:v>42948</c:v>
                </c:pt>
                <c:pt idx="176">
                  <c:v>42979</c:v>
                </c:pt>
                <c:pt idx="177">
                  <c:v>43009</c:v>
                </c:pt>
                <c:pt idx="178">
                  <c:v>43040</c:v>
                </c:pt>
                <c:pt idx="179">
                  <c:v>43070</c:v>
                </c:pt>
                <c:pt idx="180">
                  <c:v>43101</c:v>
                </c:pt>
                <c:pt idx="181">
                  <c:v>43132</c:v>
                </c:pt>
                <c:pt idx="182">
                  <c:v>43160</c:v>
                </c:pt>
                <c:pt idx="183">
                  <c:v>43191</c:v>
                </c:pt>
                <c:pt idx="184">
                  <c:v>43221</c:v>
                </c:pt>
                <c:pt idx="185">
                  <c:v>43252</c:v>
                </c:pt>
                <c:pt idx="186">
                  <c:v>43282</c:v>
                </c:pt>
                <c:pt idx="187">
                  <c:v>43313</c:v>
                </c:pt>
                <c:pt idx="188">
                  <c:v>43344</c:v>
                </c:pt>
                <c:pt idx="189">
                  <c:v>43374</c:v>
                </c:pt>
                <c:pt idx="190">
                  <c:v>43405</c:v>
                </c:pt>
                <c:pt idx="191">
                  <c:v>43435</c:v>
                </c:pt>
                <c:pt idx="192">
                  <c:v>43466</c:v>
                </c:pt>
                <c:pt idx="193">
                  <c:v>43497</c:v>
                </c:pt>
                <c:pt idx="194">
                  <c:v>43525</c:v>
                </c:pt>
                <c:pt idx="195">
                  <c:v>43556</c:v>
                </c:pt>
                <c:pt idx="196">
                  <c:v>43586</c:v>
                </c:pt>
                <c:pt idx="197">
                  <c:v>43617</c:v>
                </c:pt>
                <c:pt idx="198">
                  <c:v>43647</c:v>
                </c:pt>
                <c:pt idx="199">
                  <c:v>43678</c:v>
                </c:pt>
                <c:pt idx="200">
                  <c:v>43709</c:v>
                </c:pt>
                <c:pt idx="201">
                  <c:v>43739</c:v>
                </c:pt>
                <c:pt idx="202">
                  <c:v>43770</c:v>
                </c:pt>
                <c:pt idx="203">
                  <c:v>43800</c:v>
                </c:pt>
                <c:pt idx="204">
                  <c:v>43831</c:v>
                </c:pt>
                <c:pt idx="205">
                  <c:v>43862</c:v>
                </c:pt>
                <c:pt idx="206">
                  <c:v>43891</c:v>
                </c:pt>
                <c:pt idx="207">
                  <c:v>43922</c:v>
                </c:pt>
                <c:pt idx="208">
                  <c:v>43952</c:v>
                </c:pt>
                <c:pt idx="209">
                  <c:v>43983</c:v>
                </c:pt>
                <c:pt idx="210">
                  <c:v>44013</c:v>
                </c:pt>
                <c:pt idx="211">
                  <c:v>44044</c:v>
                </c:pt>
                <c:pt idx="212">
                  <c:v>44075</c:v>
                </c:pt>
                <c:pt idx="213">
                  <c:v>44105</c:v>
                </c:pt>
                <c:pt idx="214">
                  <c:v>44136</c:v>
                </c:pt>
                <c:pt idx="215">
                  <c:v>44166</c:v>
                </c:pt>
                <c:pt idx="216">
                  <c:v>44197</c:v>
                </c:pt>
                <c:pt idx="217">
                  <c:v>44228</c:v>
                </c:pt>
                <c:pt idx="218">
                  <c:v>44256</c:v>
                </c:pt>
                <c:pt idx="219">
                  <c:v>44287</c:v>
                </c:pt>
                <c:pt idx="220">
                  <c:v>44317</c:v>
                </c:pt>
                <c:pt idx="221">
                  <c:v>44348</c:v>
                </c:pt>
                <c:pt idx="222">
                  <c:v>44378</c:v>
                </c:pt>
                <c:pt idx="223">
                  <c:v>44409</c:v>
                </c:pt>
                <c:pt idx="224">
                  <c:v>44440</c:v>
                </c:pt>
                <c:pt idx="225">
                  <c:v>44470</c:v>
                </c:pt>
                <c:pt idx="226">
                  <c:v>44501</c:v>
                </c:pt>
                <c:pt idx="227">
                  <c:v>44531</c:v>
                </c:pt>
                <c:pt idx="228">
                  <c:v>44562</c:v>
                </c:pt>
                <c:pt idx="229">
                  <c:v>44593</c:v>
                </c:pt>
                <c:pt idx="230">
                  <c:v>44621</c:v>
                </c:pt>
                <c:pt idx="231">
                  <c:v>44652</c:v>
                </c:pt>
                <c:pt idx="232">
                  <c:v>44682</c:v>
                </c:pt>
                <c:pt idx="233">
                  <c:v>44713</c:v>
                </c:pt>
                <c:pt idx="234">
                  <c:v>44743</c:v>
                </c:pt>
                <c:pt idx="235">
                  <c:v>44774</c:v>
                </c:pt>
                <c:pt idx="236">
                  <c:v>44805</c:v>
                </c:pt>
                <c:pt idx="237">
                  <c:v>44835</c:v>
                </c:pt>
                <c:pt idx="238">
                  <c:v>44866</c:v>
                </c:pt>
                <c:pt idx="239">
                  <c:v>44896</c:v>
                </c:pt>
              </c:numCache>
            </c:numRef>
          </c:cat>
          <c:val>
            <c:numRef>
              <c:f>Sheet1!$B$2:$B$241</c:f>
              <c:numCache>
                <c:formatCode>General</c:formatCode>
                <c:ptCount val="240"/>
                <c:pt idx="0">
                  <c:v>110.75</c:v>
                </c:pt>
                <c:pt idx="1">
                  <c:v>108</c:v>
                </c:pt>
                <c:pt idx="2">
                  <c:v>110.75</c:v>
                </c:pt>
                <c:pt idx="3">
                  <c:v>113</c:v>
                </c:pt>
                <c:pt idx="4">
                  <c:v>110</c:v>
                </c:pt>
                <c:pt idx="5">
                  <c:v>114</c:v>
                </c:pt>
                <c:pt idx="6">
                  <c:v>121</c:v>
                </c:pt>
                <c:pt idx="7">
                  <c:v>133</c:v>
                </c:pt>
                <c:pt idx="8">
                  <c:v>137</c:v>
                </c:pt>
                <c:pt idx="9">
                  <c:v>149</c:v>
                </c:pt>
                <c:pt idx="10">
                  <c:v>162</c:v>
                </c:pt>
                <c:pt idx="11">
                  <c:v>153.5</c:v>
                </c:pt>
                <c:pt idx="12">
                  <c:v>157</c:v>
                </c:pt>
                <c:pt idx="13">
                  <c:v>153</c:v>
                </c:pt>
                <c:pt idx="14">
                  <c:v>155.5</c:v>
                </c:pt>
                <c:pt idx="15">
                  <c:v>155</c:v>
                </c:pt>
                <c:pt idx="16">
                  <c:v>125</c:v>
                </c:pt>
                <c:pt idx="17">
                  <c:v>121</c:v>
                </c:pt>
                <c:pt idx="18">
                  <c:v>110.25</c:v>
                </c:pt>
                <c:pt idx="19">
                  <c:v>111.75</c:v>
                </c:pt>
                <c:pt idx="20">
                  <c:v>108.5</c:v>
                </c:pt>
                <c:pt idx="21">
                  <c:v>108.5</c:v>
                </c:pt>
                <c:pt idx="22">
                  <c:v>107.5</c:v>
                </c:pt>
                <c:pt idx="23">
                  <c:v>106</c:v>
                </c:pt>
                <c:pt idx="24">
                  <c:v>107.25</c:v>
                </c:pt>
                <c:pt idx="25">
                  <c:v>109</c:v>
                </c:pt>
                <c:pt idx="26">
                  <c:v>104.25</c:v>
                </c:pt>
                <c:pt idx="27">
                  <c:v>101.5</c:v>
                </c:pt>
                <c:pt idx="28">
                  <c:v>106</c:v>
                </c:pt>
                <c:pt idx="29">
                  <c:v>103.75</c:v>
                </c:pt>
                <c:pt idx="30">
                  <c:v>105.25</c:v>
                </c:pt>
                <c:pt idx="31">
                  <c:v>105.75</c:v>
                </c:pt>
                <c:pt idx="32">
                  <c:v>108.25</c:v>
                </c:pt>
                <c:pt idx="33">
                  <c:v>109.25</c:v>
                </c:pt>
                <c:pt idx="34">
                  <c:v>110</c:v>
                </c:pt>
                <c:pt idx="35">
                  <c:v>109</c:v>
                </c:pt>
                <c:pt idx="36">
                  <c:v>111.75</c:v>
                </c:pt>
                <c:pt idx="37">
                  <c:v>111.5</c:v>
                </c:pt>
                <c:pt idx="38">
                  <c:v>110</c:v>
                </c:pt>
                <c:pt idx="39">
                  <c:v>114</c:v>
                </c:pt>
                <c:pt idx="40">
                  <c:v>114.5</c:v>
                </c:pt>
                <c:pt idx="41">
                  <c:v>112</c:v>
                </c:pt>
                <c:pt idx="42">
                  <c:v>120.5</c:v>
                </c:pt>
                <c:pt idx="43">
                  <c:v>139.5</c:v>
                </c:pt>
                <c:pt idx="44">
                  <c:v>147.5</c:v>
                </c:pt>
                <c:pt idx="45">
                  <c:v>156</c:v>
                </c:pt>
                <c:pt idx="46">
                  <c:v>150.75</c:v>
                </c:pt>
                <c:pt idx="47">
                  <c:v>151</c:v>
                </c:pt>
                <c:pt idx="48">
                  <c:v>148</c:v>
                </c:pt>
                <c:pt idx="49">
                  <c:v>152.5</c:v>
                </c:pt>
                <c:pt idx="50">
                  <c:v>148.5</c:v>
                </c:pt>
                <c:pt idx="51">
                  <c:v>161.25</c:v>
                </c:pt>
                <c:pt idx="52">
                  <c:v>157</c:v>
                </c:pt>
                <c:pt idx="53">
                  <c:v>184.5</c:v>
                </c:pt>
                <c:pt idx="54">
                  <c:v>200.5</c:v>
                </c:pt>
                <c:pt idx="55">
                  <c:v>256.25</c:v>
                </c:pt>
                <c:pt idx="56">
                  <c:v>268.25</c:v>
                </c:pt>
                <c:pt idx="57">
                  <c:v>232</c:v>
                </c:pt>
                <c:pt idx="58">
                  <c:v>250</c:v>
                </c:pt>
                <c:pt idx="59">
                  <c:v>251</c:v>
                </c:pt>
                <c:pt idx="60">
                  <c:v>244.5</c:v>
                </c:pt>
                <c:pt idx="61">
                  <c:v>284</c:v>
                </c:pt>
                <c:pt idx="62">
                  <c:v>233.5</c:v>
                </c:pt>
                <c:pt idx="63">
                  <c:v>211.5</c:v>
                </c:pt>
                <c:pt idx="64">
                  <c:v>182</c:v>
                </c:pt>
                <c:pt idx="65">
                  <c:v>197.5</c:v>
                </c:pt>
                <c:pt idx="66">
                  <c:v>192.25</c:v>
                </c:pt>
                <c:pt idx="67">
                  <c:v>186</c:v>
                </c:pt>
                <c:pt idx="68">
                  <c:v>161.25</c:v>
                </c:pt>
                <c:pt idx="69">
                  <c:v>144</c:v>
                </c:pt>
                <c:pt idx="70">
                  <c:v>134.25</c:v>
                </c:pt>
                <c:pt idx="71">
                  <c:v>137.25</c:v>
                </c:pt>
                <c:pt idx="72">
                  <c:v>151</c:v>
                </c:pt>
                <c:pt idx="73">
                  <c:v>138</c:v>
                </c:pt>
                <c:pt idx="74">
                  <c:v>132</c:v>
                </c:pt>
                <c:pt idx="75">
                  <c:v>142</c:v>
                </c:pt>
                <c:pt idx="76">
                  <c:v>151.5</c:v>
                </c:pt>
                <c:pt idx="77">
                  <c:v>134</c:v>
                </c:pt>
                <c:pt idx="78">
                  <c:v>127.5</c:v>
                </c:pt>
                <c:pt idx="79">
                  <c:v>127</c:v>
                </c:pt>
                <c:pt idx="80">
                  <c:v>122.5</c:v>
                </c:pt>
                <c:pt idx="81">
                  <c:v>126.75</c:v>
                </c:pt>
                <c:pt idx="82">
                  <c:v>131.5</c:v>
                </c:pt>
                <c:pt idx="83">
                  <c:v>131.25</c:v>
                </c:pt>
                <c:pt idx="84">
                  <c:v>125.5</c:v>
                </c:pt>
                <c:pt idx="85">
                  <c:v>122.25</c:v>
                </c:pt>
                <c:pt idx="86">
                  <c:v>125.25</c:v>
                </c:pt>
                <c:pt idx="87">
                  <c:v>132</c:v>
                </c:pt>
                <c:pt idx="88">
                  <c:v>131.75</c:v>
                </c:pt>
                <c:pt idx="89">
                  <c:v>136.5</c:v>
                </c:pt>
                <c:pt idx="90">
                  <c:v>186</c:v>
                </c:pt>
                <c:pt idx="91">
                  <c:v>227.75</c:v>
                </c:pt>
                <c:pt idx="92">
                  <c:v>208</c:v>
                </c:pt>
                <c:pt idx="93">
                  <c:v>225</c:v>
                </c:pt>
                <c:pt idx="94">
                  <c:v>224</c:v>
                </c:pt>
                <c:pt idx="95">
                  <c:v>252.5</c:v>
                </c:pt>
                <c:pt idx="96">
                  <c:v>269</c:v>
                </c:pt>
                <c:pt idx="97">
                  <c:v>257.5</c:v>
                </c:pt>
                <c:pt idx="98">
                  <c:v>240</c:v>
                </c:pt>
                <c:pt idx="99">
                  <c:v>244.5</c:v>
                </c:pt>
                <c:pt idx="100">
                  <c:v>236</c:v>
                </c:pt>
                <c:pt idx="101">
                  <c:v>185</c:v>
                </c:pt>
                <c:pt idx="102">
                  <c:v>198.75</c:v>
                </c:pt>
                <c:pt idx="103">
                  <c:v>211.25</c:v>
                </c:pt>
                <c:pt idx="104">
                  <c:v>183.5</c:v>
                </c:pt>
                <c:pt idx="105">
                  <c:v>187</c:v>
                </c:pt>
                <c:pt idx="106">
                  <c:v>178.5</c:v>
                </c:pt>
                <c:pt idx="107">
                  <c:v>202.5</c:v>
                </c:pt>
                <c:pt idx="108">
                  <c:v>215.5</c:v>
                </c:pt>
                <c:pt idx="109">
                  <c:v>213</c:v>
                </c:pt>
                <c:pt idx="110">
                  <c:v>212.75</c:v>
                </c:pt>
                <c:pt idx="111">
                  <c:v>216.5</c:v>
                </c:pt>
                <c:pt idx="112">
                  <c:v>208</c:v>
                </c:pt>
                <c:pt idx="113">
                  <c:v>229</c:v>
                </c:pt>
                <c:pt idx="114">
                  <c:v>260</c:v>
                </c:pt>
                <c:pt idx="115">
                  <c:v>263.75</c:v>
                </c:pt>
                <c:pt idx="116">
                  <c:v>265.75</c:v>
                </c:pt>
                <c:pt idx="117">
                  <c:v>265.25</c:v>
                </c:pt>
                <c:pt idx="118">
                  <c:v>269.5</c:v>
                </c:pt>
                <c:pt idx="119">
                  <c:v>250.25</c:v>
                </c:pt>
                <c:pt idx="120">
                  <c:v>247.75</c:v>
                </c:pt>
                <c:pt idx="121">
                  <c:v>248.25</c:v>
                </c:pt>
                <c:pt idx="122">
                  <c:v>238.75</c:v>
                </c:pt>
                <c:pt idx="123">
                  <c:v>252.25</c:v>
                </c:pt>
                <c:pt idx="124">
                  <c:v>206</c:v>
                </c:pt>
                <c:pt idx="125">
                  <c:v>193.75</c:v>
                </c:pt>
                <c:pt idx="126">
                  <c:v>189.75</c:v>
                </c:pt>
                <c:pt idx="127">
                  <c:v>187.25</c:v>
                </c:pt>
                <c:pt idx="128">
                  <c:v>193.25</c:v>
                </c:pt>
                <c:pt idx="129">
                  <c:v>204</c:v>
                </c:pt>
                <c:pt idx="130">
                  <c:v>209.75</c:v>
                </c:pt>
                <c:pt idx="131">
                  <c:v>209</c:v>
                </c:pt>
                <c:pt idx="132">
                  <c:v>192.5</c:v>
                </c:pt>
                <c:pt idx="133">
                  <c:v>201.25</c:v>
                </c:pt>
                <c:pt idx="134">
                  <c:v>207.75</c:v>
                </c:pt>
                <c:pt idx="135">
                  <c:v>215.25</c:v>
                </c:pt>
                <c:pt idx="136">
                  <c:v>191.5</c:v>
                </c:pt>
                <c:pt idx="137">
                  <c:v>185.75</c:v>
                </c:pt>
                <c:pt idx="138">
                  <c:v>170.5</c:v>
                </c:pt>
                <c:pt idx="139">
                  <c:v>174.25</c:v>
                </c:pt>
                <c:pt idx="140">
                  <c:v>152.75</c:v>
                </c:pt>
                <c:pt idx="141">
                  <c:v>172.25</c:v>
                </c:pt>
                <c:pt idx="142">
                  <c:v>184.25</c:v>
                </c:pt>
                <c:pt idx="143">
                  <c:v>200</c:v>
                </c:pt>
                <c:pt idx="144">
                  <c:v>185.5</c:v>
                </c:pt>
                <c:pt idx="145">
                  <c:v>187.5</c:v>
                </c:pt>
                <c:pt idx="146">
                  <c:v>187.5</c:v>
                </c:pt>
                <c:pt idx="147">
                  <c:v>178</c:v>
                </c:pt>
                <c:pt idx="148">
                  <c:v>176</c:v>
                </c:pt>
                <c:pt idx="149">
                  <c:v>201.25</c:v>
                </c:pt>
                <c:pt idx="150">
                  <c:v>180.5</c:v>
                </c:pt>
                <c:pt idx="151">
                  <c:v>160.25</c:v>
                </c:pt>
                <c:pt idx="152">
                  <c:v>174.5</c:v>
                </c:pt>
                <c:pt idx="153">
                  <c:v>180.75</c:v>
                </c:pt>
                <c:pt idx="154">
                  <c:v>176.75</c:v>
                </c:pt>
                <c:pt idx="155">
                  <c:v>173.5</c:v>
                </c:pt>
                <c:pt idx="156">
                  <c:v>163.75</c:v>
                </c:pt>
                <c:pt idx="157">
                  <c:v>147.25</c:v>
                </c:pt>
                <c:pt idx="158">
                  <c:v>152.75</c:v>
                </c:pt>
                <c:pt idx="159">
                  <c:v>151.5</c:v>
                </c:pt>
                <c:pt idx="160">
                  <c:v>164.75</c:v>
                </c:pt>
                <c:pt idx="161">
                  <c:v>155.75</c:v>
                </c:pt>
                <c:pt idx="162">
                  <c:v>166</c:v>
                </c:pt>
                <c:pt idx="163">
                  <c:v>154.75</c:v>
                </c:pt>
                <c:pt idx="164">
                  <c:v>160.5</c:v>
                </c:pt>
                <c:pt idx="165">
                  <c:v>165.75</c:v>
                </c:pt>
                <c:pt idx="166">
                  <c:v>162</c:v>
                </c:pt>
                <c:pt idx="167">
                  <c:v>168</c:v>
                </c:pt>
                <c:pt idx="168">
                  <c:v>165.5</c:v>
                </c:pt>
                <c:pt idx="169">
                  <c:v>172.25</c:v>
                </c:pt>
                <c:pt idx="170">
                  <c:v>164.5</c:v>
                </c:pt>
                <c:pt idx="171">
                  <c:v>168.25</c:v>
                </c:pt>
                <c:pt idx="172">
                  <c:v>166.75</c:v>
                </c:pt>
                <c:pt idx="173">
                  <c:v>176.5</c:v>
                </c:pt>
                <c:pt idx="174">
                  <c:v>168.25</c:v>
                </c:pt>
                <c:pt idx="175">
                  <c:v>155.75</c:v>
                </c:pt>
                <c:pt idx="176">
                  <c:v>166</c:v>
                </c:pt>
                <c:pt idx="177">
                  <c:v>162</c:v>
                </c:pt>
                <c:pt idx="178">
                  <c:v>159.5</c:v>
                </c:pt>
                <c:pt idx="179">
                  <c:v>159</c:v>
                </c:pt>
                <c:pt idx="180">
                  <c:v>158.25</c:v>
                </c:pt>
                <c:pt idx="181">
                  <c:v>166.75</c:v>
                </c:pt>
                <c:pt idx="182">
                  <c:v>163.75</c:v>
                </c:pt>
                <c:pt idx="183">
                  <c:v>168.25</c:v>
                </c:pt>
                <c:pt idx="184">
                  <c:v>182.75</c:v>
                </c:pt>
                <c:pt idx="185">
                  <c:v>178.5</c:v>
                </c:pt>
                <c:pt idx="186">
                  <c:v>202.25</c:v>
                </c:pt>
                <c:pt idx="187">
                  <c:v>204.75</c:v>
                </c:pt>
                <c:pt idx="188">
                  <c:v>201.5</c:v>
                </c:pt>
                <c:pt idx="189">
                  <c:v>198.5</c:v>
                </c:pt>
                <c:pt idx="190">
                  <c:v>201.25</c:v>
                </c:pt>
                <c:pt idx="191">
                  <c:v>203.25</c:v>
                </c:pt>
                <c:pt idx="192">
                  <c:v>204.25</c:v>
                </c:pt>
                <c:pt idx="193">
                  <c:v>193.25</c:v>
                </c:pt>
                <c:pt idx="194">
                  <c:v>185.75</c:v>
                </c:pt>
                <c:pt idx="195">
                  <c:v>183.25</c:v>
                </c:pt>
                <c:pt idx="196">
                  <c:v>185.25</c:v>
                </c:pt>
                <c:pt idx="197">
                  <c:v>180.25</c:v>
                </c:pt>
                <c:pt idx="198">
                  <c:v>174.75</c:v>
                </c:pt>
                <c:pt idx="199">
                  <c:v>164.25</c:v>
                </c:pt>
                <c:pt idx="200">
                  <c:v>174.75</c:v>
                </c:pt>
                <c:pt idx="201">
                  <c:v>178</c:v>
                </c:pt>
                <c:pt idx="202">
                  <c:v>185.5</c:v>
                </c:pt>
                <c:pt idx="203">
                  <c:v>188.75</c:v>
                </c:pt>
                <c:pt idx="204">
                  <c:v>191</c:v>
                </c:pt>
                <c:pt idx="205">
                  <c:v>187.5</c:v>
                </c:pt>
                <c:pt idx="206">
                  <c:v>196.25</c:v>
                </c:pt>
                <c:pt idx="207">
                  <c:v>195.75</c:v>
                </c:pt>
                <c:pt idx="208">
                  <c:v>188.25</c:v>
                </c:pt>
                <c:pt idx="209">
                  <c:v>180.5</c:v>
                </c:pt>
                <c:pt idx="210">
                  <c:v>182.75</c:v>
                </c:pt>
                <c:pt idx="211">
                  <c:v>187.75</c:v>
                </c:pt>
                <c:pt idx="212">
                  <c:v>197.75</c:v>
                </c:pt>
                <c:pt idx="213">
                  <c:v>205.25</c:v>
                </c:pt>
                <c:pt idx="214">
                  <c:v>210.25</c:v>
                </c:pt>
                <c:pt idx="215">
                  <c:v>213.25</c:v>
                </c:pt>
                <c:pt idx="216">
                  <c:v>227</c:v>
                </c:pt>
                <c:pt idx="217">
                  <c:v>245</c:v>
                </c:pt>
                <c:pt idx="218">
                  <c:v>215.5</c:v>
                </c:pt>
                <c:pt idx="219">
                  <c:v>257.75</c:v>
                </c:pt>
                <c:pt idx="220">
                  <c:v>213.75</c:v>
                </c:pt>
                <c:pt idx="221">
                  <c:v>209.25</c:v>
                </c:pt>
                <c:pt idx="222">
                  <c:v>223.25</c:v>
                </c:pt>
                <c:pt idx="223">
                  <c:v>248.75</c:v>
                </c:pt>
                <c:pt idx="224">
                  <c:v>258</c:v>
                </c:pt>
                <c:pt idx="225">
                  <c:v>283.25</c:v>
                </c:pt>
                <c:pt idx="226">
                  <c:v>279.5</c:v>
                </c:pt>
                <c:pt idx="227">
                  <c:v>278.5</c:v>
                </c:pt>
                <c:pt idx="228">
                  <c:v>266</c:v>
                </c:pt>
                <c:pt idx="229">
                  <c:v>322.5</c:v>
                </c:pt>
                <c:pt idx="230">
                  <c:v>369.5</c:v>
                </c:pt>
                <c:pt idx="231">
                  <c:v>400.75</c:v>
                </c:pt>
                <c:pt idx="232">
                  <c:v>392.25</c:v>
                </c:pt>
                <c:pt idx="233">
                  <c:v>350.25</c:v>
                </c:pt>
                <c:pt idx="234">
                  <c:v>343</c:v>
                </c:pt>
                <c:pt idx="235">
                  <c:v>332.25</c:v>
                </c:pt>
                <c:pt idx="236">
                  <c:v>356.75</c:v>
                </c:pt>
                <c:pt idx="237">
                  <c:v>352.25</c:v>
                </c:pt>
                <c:pt idx="238">
                  <c:v>326.5</c:v>
                </c:pt>
                <c:pt idx="239">
                  <c:v>309.25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05C-4CF3-B2A8-C806DB1FB5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97422879"/>
        <c:axId val="697422463"/>
      </c:line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Nickel</c:v>
                </c:pt>
              </c:strCache>
            </c:strRef>
          </c:tx>
          <c:spPr>
            <a:ln w="28575" cap="rnd">
              <a:solidFill>
                <a:srgbClr val="539ECD"/>
              </a:solidFill>
              <a:round/>
            </a:ln>
            <a:effectLst/>
          </c:spPr>
          <c:marker>
            <c:symbol val="none"/>
          </c:marker>
          <c:dPt>
            <c:idx val="51"/>
            <c:marker>
              <c:symbol val="none"/>
            </c:marker>
            <c:bubble3D val="0"/>
            <c:spPr>
              <a:ln w="28575" cap="rnd">
                <a:solidFill>
                  <a:srgbClr val="539ECD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505C-4CF3-B2A8-C806DB1FB5E3}"/>
              </c:ext>
            </c:extLst>
          </c:dPt>
          <c:cat>
            <c:numRef>
              <c:f>Sheet1!$A$2:$A$241</c:f>
              <c:numCache>
                <c:formatCode>m/d/yyyy</c:formatCode>
                <c:ptCount val="240"/>
                <c:pt idx="0">
                  <c:v>37622</c:v>
                </c:pt>
                <c:pt idx="1">
                  <c:v>37653</c:v>
                </c:pt>
                <c:pt idx="2">
                  <c:v>37681</c:v>
                </c:pt>
                <c:pt idx="3">
                  <c:v>37712</c:v>
                </c:pt>
                <c:pt idx="4">
                  <c:v>37742</c:v>
                </c:pt>
                <c:pt idx="5">
                  <c:v>37773</c:v>
                </c:pt>
                <c:pt idx="6">
                  <c:v>37803</c:v>
                </c:pt>
                <c:pt idx="7">
                  <c:v>37834</c:v>
                </c:pt>
                <c:pt idx="8">
                  <c:v>37865</c:v>
                </c:pt>
                <c:pt idx="9">
                  <c:v>37895</c:v>
                </c:pt>
                <c:pt idx="10">
                  <c:v>37926</c:v>
                </c:pt>
                <c:pt idx="11">
                  <c:v>37956</c:v>
                </c:pt>
                <c:pt idx="12">
                  <c:v>37987</c:v>
                </c:pt>
                <c:pt idx="13">
                  <c:v>38018</c:v>
                </c:pt>
                <c:pt idx="14">
                  <c:v>38047</c:v>
                </c:pt>
                <c:pt idx="15">
                  <c:v>38078</c:v>
                </c:pt>
                <c:pt idx="16">
                  <c:v>38108</c:v>
                </c:pt>
                <c:pt idx="17">
                  <c:v>38139</c:v>
                </c:pt>
                <c:pt idx="18">
                  <c:v>38169</c:v>
                </c:pt>
                <c:pt idx="19">
                  <c:v>38200</c:v>
                </c:pt>
                <c:pt idx="20">
                  <c:v>38231</c:v>
                </c:pt>
                <c:pt idx="21">
                  <c:v>38261</c:v>
                </c:pt>
                <c:pt idx="22">
                  <c:v>38292</c:v>
                </c:pt>
                <c:pt idx="23">
                  <c:v>38322</c:v>
                </c:pt>
                <c:pt idx="24">
                  <c:v>38353</c:v>
                </c:pt>
                <c:pt idx="25">
                  <c:v>38384</c:v>
                </c:pt>
                <c:pt idx="26">
                  <c:v>38412</c:v>
                </c:pt>
                <c:pt idx="27">
                  <c:v>38443</c:v>
                </c:pt>
                <c:pt idx="28">
                  <c:v>38473</c:v>
                </c:pt>
                <c:pt idx="29">
                  <c:v>38504</c:v>
                </c:pt>
                <c:pt idx="30">
                  <c:v>38534</c:v>
                </c:pt>
                <c:pt idx="31">
                  <c:v>38565</c:v>
                </c:pt>
                <c:pt idx="32">
                  <c:v>38596</c:v>
                </c:pt>
                <c:pt idx="33">
                  <c:v>38626</c:v>
                </c:pt>
                <c:pt idx="34">
                  <c:v>38657</c:v>
                </c:pt>
                <c:pt idx="35">
                  <c:v>38687</c:v>
                </c:pt>
                <c:pt idx="36">
                  <c:v>38718</c:v>
                </c:pt>
                <c:pt idx="37">
                  <c:v>38749</c:v>
                </c:pt>
                <c:pt idx="38">
                  <c:v>38777</c:v>
                </c:pt>
                <c:pt idx="39">
                  <c:v>38808</c:v>
                </c:pt>
                <c:pt idx="40">
                  <c:v>38838</c:v>
                </c:pt>
                <c:pt idx="41">
                  <c:v>38869</c:v>
                </c:pt>
                <c:pt idx="42">
                  <c:v>38899</c:v>
                </c:pt>
                <c:pt idx="43">
                  <c:v>38930</c:v>
                </c:pt>
                <c:pt idx="44">
                  <c:v>38961</c:v>
                </c:pt>
                <c:pt idx="45">
                  <c:v>38991</c:v>
                </c:pt>
                <c:pt idx="46">
                  <c:v>39022</c:v>
                </c:pt>
                <c:pt idx="47">
                  <c:v>39052</c:v>
                </c:pt>
                <c:pt idx="48">
                  <c:v>39083</c:v>
                </c:pt>
                <c:pt idx="49">
                  <c:v>39114</c:v>
                </c:pt>
                <c:pt idx="50">
                  <c:v>39142</c:v>
                </c:pt>
                <c:pt idx="51">
                  <c:v>39173</c:v>
                </c:pt>
                <c:pt idx="52">
                  <c:v>39203</c:v>
                </c:pt>
                <c:pt idx="53">
                  <c:v>39234</c:v>
                </c:pt>
                <c:pt idx="54">
                  <c:v>39264</c:v>
                </c:pt>
                <c:pt idx="55">
                  <c:v>39295</c:v>
                </c:pt>
                <c:pt idx="56">
                  <c:v>39326</c:v>
                </c:pt>
                <c:pt idx="57">
                  <c:v>39356</c:v>
                </c:pt>
                <c:pt idx="58">
                  <c:v>39387</c:v>
                </c:pt>
                <c:pt idx="59">
                  <c:v>39417</c:v>
                </c:pt>
                <c:pt idx="60">
                  <c:v>39448</c:v>
                </c:pt>
                <c:pt idx="61">
                  <c:v>39479</c:v>
                </c:pt>
                <c:pt idx="62">
                  <c:v>39508</c:v>
                </c:pt>
                <c:pt idx="63">
                  <c:v>39539</c:v>
                </c:pt>
                <c:pt idx="64">
                  <c:v>39569</c:v>
                </c:pt>
                <c:pt idx="65">
                  <c:v>39600</c:v>
                </c:pt>
                <c:pt idx="66">
                  <c:v>39630</c:v>
                </c:pt>
                <c:pt idx="67">
                  <c:v>39661</c:v>
                </c:pt>
                <c:pt idx="68">
                  <c:v>39692</c:v>
                </c:pt>
                <c:pt idx="69">
                  <c:v>39722</c:v>
                </c:pt>
                <c:pt idx="70">
                  <c:v>39753</c:v>
                </c:pt>
                <c:pt idx="71">
                  <c:v>39783</c:v>
                </c:pt>
                <c:pt idx="72">
                  <c:v>39814</c:v>
                </c:pt>
                <c:pt idx="73">
                  <c:v>39845</c:v>
                </c:pt>
                <c:pt idx="74">
                  <c:v>39873</c:v>
                </c:pt>
                <c:pt idx="75">
                  <c:v>39904</c:v>
                </c:pt>
                <c:pt idx="76">
                  <c:v>39934</c:v>
                </c:pt>
                <c:pt idx="77">
                  <c:v>39965</c:v>
                </c:pt>
                <c:pt idx="78">
                  <c:v>39995</c:v>
                </c:pt>
                <c:pt idx="79">
                  <c:v>40026</c:v>
                </c:pt>
                <c:pt idx="80">
                  <c:v>40057</c:v>
                </c:pt>
                <c:pt idx="81">
                  <c:v>40087</c:v>
                </c:pt>
                <c:pt idx="82">
                  <c:v>40118</c:v>
                </c:pt>
                <c:pt idx="83">
                  <c:v>40148</c:v>
                </c:pt>
                <c:pt idx="84">
                  <c:v>40179</c:v>
                </c:pt>
                <c:pt idx="85">
                  <c:v>40210</c:v>
                </c:pt>
                <c:pt idx="86">
                  <c:v>40238</c:v>
                </c:pt>
                <c:pt idx="87">
                  <c:v>40269</c:v>
                </c:pt>
                <c:pt idx="88">
                  <c:v>40299</c:v>
                </c:pt>
                <c:pt idx="89">
                  <c:v>40330</c:v>
                </c:pt>
                <c:pt idx="90">
                  <c:v>40360</c:v>
                </c:pt>
                <c:pt idx="91">
                  <c:v>40391</c:v>
                </c:pt>
                <c:pt idx="92">
                  <c:v>40422</c:v>
                </c:pt>
                <c:pt idx="93">
                  <c:v>40452</c:v>
                </c:pt>
                <c:pt idx="94">
                  <c:v>40483</c:v>
                </c:pt>
                <c:pt idx="95">
                  <c:v>40513</c:v>
                </c:pt>
                <c:pt idx="96">
                  <c:v>40544</c:v>
                </c:pt>
                <c:pt idx="97">
                  <c:v>40575</c:v>
                </c:pt>
                <c:pt idx="98">
                  <c:v>40603</c:v>
                </c:pt>
                <c:pt idx="99">
                  <c:v>40634</c:v>
                </c:pt>
                <c:pt idx="100">
                  <c:v>40664</c:v>
                </c:pt>
                <c:pt idx="101">
                  <c:v>40695</c:v>
                </c:pt>
                <c:pt idx="102">
                  <c:v>40725</c:v>
                </c:pt>
                <c:pt idx="103">
                  <c:v>40756</c:v>
                </c:pt>
                <c:pt idx="104">
                  <c:v>40787</c:v>
                </c:pt>
                <c:pt idx="105">
                  <c:v>40817</c:v>
                </c:pt>
                <c:pt idx="106">
                  <c:v>40848</c:v>
                </c:pt>
                <c:pt idx="107">
                  <c:v>40878</c:v>
                </c:pt>
                <c:pt idx="108">
                  <c:v>40909</c:v>
                </c:pt>
                <c:pt idx="109">
                  <c:v>40940</c:v>
                </c:pt>
                <c:pt idx="110">
                  <c:v>40969</c:v>
                </c:pt>
                <c:pt idx="111">
                  <c:v>41000</c:v>
                </c:pt>
                <c:pt idx="112">
                  <c:v>41030</c:v>
                </c:pt>
                <c:pt idx="113">
                  <c:v>41061</c:v>
                </c:pt>
                <c:pt idx="114">
                  <c:v>41091</c:v>
                </c:pt>
                <c:pt idx="115">
                  <c:v>41122</c:v>
                </c:pt>
                <c:pt idx="116">
                  <c:v>41153</c:v>
                </c:pt>
                <c:pt idx="117">
                  <c:v>41183</c:v>
                </c:pt>
                <c:pt idx="118">
                  <c:v>41214</c:v>
                </c:pt>
                <c:pt idx="119">
                  <c:v>41244</c:v>
                </c:pt>
                <c:pt idx="120">
                  <c:v>41275</c:v>
                </c:pt>
                <c:pt idx="121">
                  <c:v>41306</c:v>
                </c:pt>
                <c:pt idx="122">
                  <c:v>41334</c:v>
                </c:pt>
                <c:pt idx="123">
                  <c:v>41365</c:v>
                </c:pt>
                <c:pt idx="124">
                  <c:v>41395</c:v>
                </c:pt>
                <c:pt idx="125">
                  <c:v>41426</c:v>
                </c:pt>
                <c:pt idx="126">
                  <c:v>41456</c:v>
                </c:pt>
                <c:pt idx="127">
                  <c:v>41487</c:v>
                </c:pt>
                <c:pt idx="128">
                  <c:v>41518</c:v>
                </c:pt>
                <c:pt idx="129">
                  <c:v>41548</c:v>
                </c:pt>
                <c:pt idx="130">
                  <c:v>41579</c:v>
                </c:pt>
                <c:pt idx="131">
                  <c:v>41609</c:v>
                </c:pt>
                <c:pt idx="132">
                  <c:v>41640</c:v>
                </c:pt>
                <c:pt idx="133">
                  <c:v>41671</c:v>
                </c:pt>
                <c:pt idx="134">
                  <c:v>41699</c:v>
                </c:pt>
                <c:pt idx="135">
                  <c:v>41730</c:v>
                </c:pt>
                <c:pt idx="136">
                  <c:v>41760</c:v>
                </c:pt>
                <c:pt idx="137">
                  <c:v>41791</c:v>
                </c:pt>
                <c:pt idx="138">
                  <c:v>41821</c:v>
                </c:pt>
                <c:pt idx="139">
                  <c:v>41852</c:v>
                </c:pt>
                <c:pt idx="140">
                  <c:v>41883</c:v>
                </c:pt>
                <c:pt idx="141">
                  <c:v>41913</c:v>
                </c:pt>
                <c:pt idx="142">
                  <c:v>41944</c:v>
                </c:pt>
                <c:pt idx="143">
                  <c:v>41974</c:v>
                </c:pt>
                <c:pt idx="144">
                  <c:v>42005</c:v>
                </c:pt>
                <c:pt idx="145">
                  <c:v>42036</c:v>
                </c:pt>
                <c:pt idx="146">
                  <c:v>42064</c:v>
                </c:pt>
                <c:pt idx="147">
                  <c:v>42095</c:v>
                </c:pt>
                <c:pt idx="148">
                  <c:v>42125</c:v>
                </c:pt>
                <c:pt idx="149">
                  <c:v>42156</c:v>
                </c:pt>
                <c:pt idx="150">
                  <c:v>42186</c:v>
                </c:pt>
                <c:pt idx="151">
                  <c:v>42217</c:v>
                </c:pt>
                <c:pt idx="152">
                  <c:v>42248</c:v>
                </c:pt>
                <c:pt idx="153">
                  <c:v>42278</c:v>
                </c:pt>
                <c:pt idx="154">
                  <c:v>42309</c:v>
                </c:pt>
                <c:pt idx="155">
                  <c:v>42339</c:v>
                </c:pt>
                <c:pt idx="156">
                  <c:v>42370</c:v>
                </c:pt>
                <c:pt idx="157">
                  <c:v>42401</c:v>
                </c:pt>
                <c:pt idx="158">
                  <c:v>42430</c:v>
                </c:pt>
                <c:pt idx="159">
                  <c:v>42461</c:v>
                </c:pt>
                <c:pt idx="160">
                  <c:v>42491</c:v>
                </c:pt>
                <c:pt idx="161">
                  <c:v>42522</c:v>
                </c:pt>
                <c:pt idx="162">
                  <c:v>42552</c:v>
                </c:pt>
                <c:pt idx="163">
                  <c:v>42583</c:v>
                </c:pt>
                <c:pt idx="164">
                  <c:v>42614</c:v>
                </c:pt>
                <c:pt idx="165">
                  <c:v>42644</c:v>
                </c:pt>
                <c:pt idx="166">
                  <c:v>42675</c:v>
                </c:pt>
                <c:pt idx="167">
                  <c:v>42705</c:v>
                </c:pt>
                <c:pt idx="168">
                  <c:v>42736</c:v>
                </c:pt>
                <c:pt idx="169">
                  <c:v>42767</c:v>
                </c:pt>
                <c:pt idx="170">
                  <c:v>42795</c:v>
                </c:pt>
                <c:pt idx="171">
                  <c:v>42826</c:v>
                </c:pt>
                <c:pt idx="172">
                  <c:v>42856</c:v>
                </c:pt>
                <c:pt idx="173">
                  <c:v>42887</c:v>
                </c:pt>
                <c:pt idx="174">
                  <c:v>42917</c:v>
                </c:pt>
                <c:pt idx="175">
                  <c:v>42948</c:v>
                </c:pt>
                <c:pt idx="176">
                  <c:v>42979</c:v>
                </c:pt>
                <c:pt idx="177">
                  <c:v>43009</c:v>
                </c:pt>
                <c:pt idx="178">
                  <c:v>43040</c:v>
                </c:pt>
                <c:pt idx="179">
                  <c:v>43070</c:v>
                </c:pt>
                <c:pt idx="180">
                  <c:v>43101</c:v>
                </c:pt>
                <c:pt idx="181">
                  <c:v>43132</c:v>
                </c:pt>
                <c:pt idx="182">
                  <c:v>43160</c:v>
                </c:pt>
                <c:pt idx="183">
                  <c:v>43191</c:v>
                </c:pt>
                <c:pt idx="184">
                  <c:v>43221</c:v>
                </c:pt>
                <c:pt idx="185">
                  <c:v>43252</c:v>
                </c:pt>
                <c:pt idx="186">
                  <c:v>43282</c:v>
                </c:pt>
                <c:pt idx="187">
                  <c:v>43313</c:v>
                </c:pt>
                <c:pt idx="188">
                  <c:v>43344</c:v>
                </c:pt>
                <c:pt idx="189">
                  <c:v>43374</c:v>
                </c:pt>
                <c:pt idx="190">
                  <c:v>43405</c:v>
                </c:pt>
                <c:pt idx="191">
                  <c:v>43435</c:v>
                </c:pt>
                <c:pt idx="192">
                  <c:v>43466</c:v>
                </c:pt>
                <c:pt idx="193">
                  <c:v>43497</c:v>
                </c:pt>
                <c:pt idx="194">
                  <c:v>43525</c:v>
                </c:pt>
                <c:pt idx="195">
                  <c:v>43556</c:v>
                </c:pt>
                <c:pt idx="196">
                  <c:v>43586</c:v>
                </c:pt>
                <c:pt idx="197">
                  <c:v>43617</c:v>
                </c:pt>
                <c:pt idx="198">
                  <c:v>43647</c:v>
                </c:pt>
                <c:pt idx="199">
                  <c:v>43678</c:v>
                </c:pt>
                <c:pt idx="200">
                  <c:v>43709</c:v>
                </c:pt>
                <c:pt idx="201">
                  <c:v>43739</c:v>
                </c:pt>
                <c:pt idx="202">
                  <c:v>43770</c:v>
                </c:pt>
                <c:pt idx="203">
                  <c:v>43800</c:v>
                </c:pt>
                <c:pt idx="204">
                  <c:v>43831</c:v>
                </c:pt>
                <c:pt idx="205">
                  <c:v>43862</c:v>
                </c:pt>
                <c:pt idx="206">
                  <c:v>43891</c:v>
                </c:pt>
                <c:pt idx="207">
                  <c:v>43922</c:v>
                </c:pt>
                <c:pt idx="208">
                  <c:v>43952</c:v>
                </c:pt>
                <c:pt idx="209">
                  <c:v>43983</c:v>
                </c:pt>
                <c:pt idx="210">
                  <c:v>44013</c:v>
                </c:pt>
                <c:pt idx="211">
                  <c:v>44044</c:v>
                </c:pt>
                <c:pt idx="212">
                  <c:v>44075</c:v>
                </c:pt>
                <c:pt idx="213">
                  <c:v>44105</c:v>
                </c:pt>
                <c:pt idx="214">
                  <c:v>44136</c:v>
                </c:pt>
                <c:pt idx="215">
                  <c:v>44166</c:v>
                </c:pt>
                <c:pt idx="216">
                  <c:v>44197</c:v>
                </c:pt>
                <c:pt idx="217">
                  <c:v>44228</c:v>
                </c:pt>
                <c:pt idx="218">
                  <c:v>44256</c:v>
                </c:pt>
                <c:pt idx="219">
                  <c:v>44287</c:v>
                </c:pt>
                <c:pt idx="220">
                  <c:v>44317</c:v>
                </c:pt>
                <c:pt idx="221">
                  <c:v>44348</c:v>
                </c:pt>
                <c:pt idx="222">
                  <c:v>44378</c:v>
                </c:pt>
                <c:pt idx="223">
                  <c:v>44409</c:v>
                </c:pt>
                <c:pt idx="224">
                  <c:v>44440</c:v>
                </c:pt>
                <c:pt idx="225">
                  <c:v>44470</c:v>
                </c:pt>
                <c:pt idx="226">
                  <c:v>44501</c:v>
                </c:pt>
                <c:pt idx="227">
                  <c:v>44531</c:v>
                </c:pt>
                <c:pt idx="228">
                  <c:v>44562</c:v>
                </c:pt>
                <c:pt idx="229">
                  <c:v>44593</c:v>
                </c:pt>
                <c:pt idx="230">
                  <c:v>44621</c:v>
                </c:pt>
                <c:pt idx="231">
                  <c:v>44652</c:v>
                </c:pt>
                <c:pt idx="232">
                  <c:v>44682</c:v>
                </c:pt>
                <c:pt idx="233">
                  <c:v>44713</c:v>
                </c:pt>
                <c:pt idx="234">
                  <c:v>44743</c:v>
                </c:pt>
                <c:pt idx="235">
                  <c:v>44774</c:v>
                </c:pt>
                <c:pt idx="236">
                  <c:v>44805</c:v>
                </c:pt>
                <c:pt idx="237">
                  <c:v>44835</c:v>
                </c:pt>
                <c:pt idx="238">
                  <c:v>44866</c:v>
                </c:pt>
                <c:pt idx="239">
                  <c:v>44896</c:v>
                </c:pt>
              </c:numCache>
            </c:numRef>
          </c:cat>
          <c:val>
            <c:numRef>
              <c:f>Sheet1!$C$2:$C$241</c:f>
              <c:numCache>
                <c:formatCode>General</c:formatCode>
                <c:ptCount val="240"/>
                <c:pt idx="36">
                  <c:v>15110</c:v>
                </c:pt>
                <c:pt idx="37">
                  <c:v>14848</c:v>
                </c:pt>
                <c:pt idx="38">
                  <c:v>15186</c:v>
                </c:pt>
                <c:pt idx="39">
                  <c:v>19395</c:v>
                </c:pt>
                <c:pt idx="40">
                  <c:v>22555</c:v>
                </c:pt>
                <c:pt idx="41">
                  <c:v>22125</c:v>
                </c:pt>
                <c:pt idx="42">
                  <c:v>26875</c:v>
                </c:pt>
                <c:pt idx="43">
                  <c:v>31300</c:v>
                </c:pt>
                <c:pt idx="44">
                  <c:v>31000</c:v>
                </c:pt>
                <c:pt idx="45">
                  <c:v>32375</c:v>
                </c:pt>
                <c:pt idx="46">
                  <c:v>34550</c:v>
                </c:pt>
                <c:pt idx="47">
                  <c:v>34025</c:v>
                </c:pt>
                <c:pt idx="48">
                  <c:v>39025</c:v>
                </c:pt>
                <c:pt idx="49">
                  <c:v>43795</c:v>
                </c:pt>
                <c:pt idx="50">
                  <c:v>46750</c:v>
                </c:pt>
                <c:pt idx="51">
                  <c:v>49675</c:v>
                </c:pt>
                <c:pt idx="52">
                  <c:v>47450</c:v>
                </c:pt>
                <c:pt idx="53">
                  <c:v>36325</c:v>
                </c:pt>
                <c:pt idx="54">
                  <c:v>31535</c:v>
                </c:pt>
                <c:pt idx="55">
                  <c:v>29600</c:v>
                </c:pt>
                <c:pt idx="56">
                  <c:v>30305</c:v>
                </c:pt>
                <c:pt idx="57">
                  <c:v>31775</c:v>
                </c:pt>
                <c:pt idx="58">
                  <c:v>26820</c:v>
                </c:pt>
                <c:pt idx="59">
                  <c:v>26060</c:v>
                </c:pt>
                <c:pt idx="60">
                  <c:v>27220</c:v>
                </c:pt>
                <c:pt idx="61">
                  <c:v>31365</c:v>
                </c:pt>
                <c:pt idx="62">
                  <c:v>29570</c:v>
                </c:pt>
                <c:pt idx="63">
                  <c:v>28425</c:v>
                </c:pt>
                <c:pt idx="64">
                  <c:v>21998</c:v>
                </c:pt>
                <c:pt idx="65">
                  <c:v>21825</c:v>
                </c:pt>
                <c:pt idx="66">
                  <c:v>18270</c:v>
                </c:pt>
                <c:pt idx="67">
                  <c:v>20195</c:v>
                </c:pt>
                <c:pt idx="68">
                  <c:v>15660</c:v>
                </c:pt>
                <c:pt idx="69">
                  <c:v>11962</c:v>
                </c:pt>
                <c:pt idx="70">
                  <c:v>10111</c:v>
                </c:pt>
                <c:pt idx="71">
                  <c:v>9850</c:v>
                </c:pt>
                <c:pt idx="72">
                  <c:v>11300</c:v>
                </c:pt>
                <c:pt idx="73">
                  <c:v>9925</c:v>
                </c:pt>
                <c:pt idx="74">
                  <c:v>9800</c:v>
                </c:pt>
                <c:pt idx="75">
                  <c:v>11630</c:v>
                </c:pt>
                <c:pt idx="76">
                  <c:v>13700</c:v>
                </c:pt>
                <c:pt idx="77">
                  <c:v>15411</c:v>
                </c:pt>
                <c:pt idx="78">
                  <c:v>17850</c:v>
                </c:pt>
                <c:pt idx="79">
                  <c:v>19120</c:v>
                </c:pt>
                <c:pt idx="80">
                  <c:v>17800</c:v>
                </c:pt>
                <c:pt idx="81">
                  <c:v>18200</c:v>
                </c:pt>
                <c:pt idx="82">
                  <c:v>16355</c:v>
                </c:pt>
                <c:pt idx="83">
                  <c:v>18848</c:v>
                </c:pt>
                <c:pt idx="84">
                  <c:v>18600</c:v>
                </c:pt>
                <c:pt idx="85">
                  <c:v>21156</c:v>
                </c:pt>
                <c:pt idx="86">
                  <c:v>25050</c:v>
                </c:pt>
                <c:pt idx="87">
                  <c:v>26450</c:v>
                </c:pt>
                <c:pt idx="88">
                  <c:v>21050</c:v>
                </c:pt>
                <c:pt idx="89">
                  <c:v>19650</c:v>
                </c:pt>
                <c:pt idx="90">
                  <c:v>21050</c:v>
                </c:pt>
                <c:pt idx="91">
                  <c:v>20715</c:v>
                </c:pt>
                <c:pt idx="92">
                  <c:v>23320</c:v>
                </c:pt>
                <c:pt idx="93">
                  <c:v>23010</c:v>
                </c:pt>
                <c:pt idx="94">
                  <c:v>22845</c:v>
                </c:pt>
                <c:pt idx="95">
                  <c:v>24950</c:v>
                </c:pt>
                <c:pt idx="96">
                  <c:v>27300</c:v>
                </c:pt>
                <c:pt idx="97">
                  <c:v>28975</c:v>
                </c:pt>
                <c:pt idx="98">
                  <c:v>26135</c:v>
                </c:pt>
                <c:pt idx="99">
                  <c:v>26850</c:v>
                </c:pt>
                <c:pt idx="100">
                  <c:v>23450</c:v>
                </c:pt>
                <c:pt idx="101">
                  <c:v>23425</c:v>
                </c:pt>
                <c:pt idx="102">
                  <c:v>24756</c:v>
                </c:pt>
                <c:pt idx="103">
                  <c:v>22245</c:v>
                </c:pt>
                <c:pt idx="104">
                  <c:v>17625</c:v>
                </c:pt>
                <c:pt idx="105">
                  <c:v>19575</c:v>
                </c:pt>
                <c:pt idx="106">
                  <c:v>17500</c:v>
                </c:pt>
                <c:pt idx="107">
                  <c:v>18710</c:v>
                </c:pt>
                <c:pt idx="108">
                  <c:v>20855</c:v>
                </c:pt>
                <c:pt idx="109">
                  <c:v>19255</c:v>
                </c:pt>
                <c:pt idx="110">
                  <c:v>17825</c:v>
                </c:pt>
                <c:pt idx="111">
                  <c:v>17895</c:v>
                </c:pt>
                <c:pt idx="112">
                  <c:v>16230</c:v>
                </c:pt>
                <c:pt idx="113">
                  <c:v>16730</c:v>
                </c:pt>
                <c:pt idx="114">
                  <c:v>15865</c:v>
                </c:pt>
                <c:pt idx="115">
                  <c:v>15950</c:v>
                </c:pt>
                <c:pt idx="116">
                  <c:v>18475</c:v>
                </c:pt>
                <c:pt idx="117">
                  <c:v>16195</c:v>
                </c:pt>
                <c:pt idx="118">
                  <c:v>17650</c:v>
                </c:pt>
                <c:pt idx="119">
                  <c:v>17060</c:v>
                </c:pt>
                <c:pt idx="120">
                  <c:v>18325</c:v>
                </c:pt>
                <c:pt idx="121">
                  <c:v>16600</c:v>
                </c:pt>
                <c:pt idx="122">
                  <c:v>16660</c:v>
                </c:pt>
                <c:pt idx="123">
                  <c:v>15390</c:v>
                </c:pt>
                <c:pt idx="124">
                  <c:v>14825</c:v>
                </c:pt>
                <c:pt idx="125">
                  <c:v>13710</c:v>
                </c:pt>
                <c:pt idx="126">
                  <c:v>13875</c:v>
                </c:pt>
                <c:pt idx="127">
                  <c:v>13800</c:v>
                </c:pt>
                <c:pt idx="128">
                  <c:v>13955</c:v>
                </c:pt>
                <c:pt idx="129">
                  <c:v>14615</c:v>
                </c:pt>
                <c:pt idx="130">
                  <c:v>13515</c:v>
                </c:pt>
                <c:pt idx="131">
                  <c:v>13900</c:v>
                </c:pt>
                <c:pt idx="132">
                  <c:v>13980</c:v>
                </c:pt>
                <c:pt idx="133">
                  <c:v>14720</c:v>
                </c:pt>
                <c:pt idx="134">
                  <c:v>15900</c:v>
                </c:pt>
                <c:pt idx="135">
                  <c:v>18325</c:v>
                </c:pt>
                <c:pt idx="136">
                  <c:v>19250</c:v>
                </c:pt>
                <c:pt idx="137">
                  <c:v>19040</c:v>
                </c:pt>
                <c:pt idx="138">
                  <c:v>18505</c:v>
                </c:pt>
                <c:pt idx="139">
                  <c:v>18800</c:v>
                </c:pt>
                <c:pt idx="140">
                  <c:v>16310</c:v>
                </c:pt>
                <c:pt idx="141">
                  <c:v>15780</c:v>
                </c:pt>
                <c:pt idx="142">
                  <c:v>16275</c:v>
                </c:pt>
                <c:pt idx="143">
                  <c:v>15150</c:v>
                </c:pt>
                <c:pt idx="144">
                  <c:v>15165</c:v>
                </c:pt>
                <c:pt idx="145">
                  <c:v>14095</c:v>
                </c:pt>
                <c:pt idx="146">
                  <c:v>12395</c:v>
                </c:pt>
                <c:pt idx="147">
                  <c:v>13950</c:v>
                </c:pt>
                <c:pt idx="148">
                  <c:v>12620</c:v>
                </c:pt>
                <c:pt idx="149">
                  <c:v>11980</c:v>
                </c:pt>
                <c:pt idx="150">
                  <c:v>11040</c:v>
                </c:pt>
                <c:pt idx="151">
                  <c:v>10060</c:v>
                </c:pt>
                <c:pt idx="152">
                  <c:v>10400</c:v>
                </c:pt>
                <c:pt idx="153">
                  <c:v>10060</c:v>
                </c:pt>
                <c:pt idx="154">
                  <c:v>8900</c:v>
                </c:pt>
                <c:pt idx="155">
                  <c:v>8820</c:v>
                </c:pt>
                <c:pt idx="156">
                  <c:v>8620</c:v>
                </c:pt>
                <c:pt idx="157">
                  <c:v>8520</c:v>
                </c:pt>
                <c:pt idx="158">
                  <c:v>8490</c:v>
                </c:pt>
                <c:pt idx="159">
                  <c:v>9445</c:v>
                </c:pt>
                <c:pt idx="160">
                  <c:v>8435</c:v>
                </c:pt>
                <c:pt idx="161">
                  <c:v>9445</c:v>
                </c:pt>
                <c:pt idx="162">
                  <c:v>10630</c:v>
                </c:pt>
                <c:pt idx="163">
                  <c:v>9765</c:v>
                </c:pt>
                <c:pt idx="164">
                  <c:v>10575</c:v>
                </c:pt>
                <c:pt idx="165">
                  <c:v>10475</c:v>
                </c:pt>
                <c:pt idx="166">
                  <c:v>11250</c:v>
                </c:pt>
                <c:pt idx="167">
                  <c:v>10020</c:v>
                </c:pt>
                <c:pt idx="168">
                  <c:v>9955</c:v>
                </c:pt>
                <c:pt idx="169">
                  <c:v>10980</c:v>
                </c:pt>
                <c:pt idx="170">
                  <c:v>10025</c:v>
                </c:pt>
                <c:pt idx="171">
                  <c:v>9450</c:v>
                </c:pt>
                <c:pt idx="172">
                  <c:v>8970</c:v>
                </c:pt>
                <c:pt idx="173">
                  <c:v>9390</c:v>
                </c:pt>
                <c:pt idx="174">
                  <c:v>10215</c:v>
                </c:pt>
                <c:pt idx="175">
                  <c:v>11800</c:v>
                </c:pt>
                <c:pt idx="176">
                  <c:v>10500</c:v>
                </c:pt>
                <c:pt idx="177">
                  <c:v>12295</c:v>
                </c:pt>
                <c:pt idx="178">
                  <c:v>11110</c:v>
                </c:pt>
                <c:pt idx="179">
                  <c:v>12760</c:v>
                </c:pt>
                <c:pt idx="180">
                  <c:v>13600</c:v>
                </c:pt>
                <c:pt idx="181">
                  <c:v>13790</c:v>
                </c:pt>
                <c:pt idx="182">
                  <c:v>13300</c:v>
                </c:pt>
                <c:pt idx="183">
                  <c:v>13650</c:v>
                </c:pt>
                <c:pt idx="184">
                  <c:v>15220</c:v>
                </c:pt>
                <c:pt idx="185">
                  <c:v>14900</c:v>
                </c:pt>
                <c:pt idx="186">
                  <c:v>14030</c:v>
                </c:pt>
                <c:pt idx="187">
                  <c:v>12800</c:v>
                </c:pt>
                <c:pt idx="188">
                  <c:v>12600</c:v>
                </c:pt>
                <c:pt idx="189">
                  <c:v>11500</c:v>
                </c:pt>
                <c:pt idx="190">
                  <c:v>11200</c:v>
                </c:pt>
                <c:pt idx="191">
                  <c:v>10690</c:v>
                </c:pt>
                <c:pt idx="192">
                  <c:v>12480</c:v>
                </c:pt>
                <c:pt idx="193">
                  <c:v>13050</c:v>
                </c:pt>
                <c:pt idx="194">
                  <c:v>12984</c:v>
                </c:pt>
                <c:pt idx="195">
                  <c:v>12201</c:v>
                </c:pt>
                <c:pt idx="196">
                  <c:v>12017</c:v>
                </c:pt>
                <c:pt idx="197">
                  <c:v>12690</c:v>
                </c:pt>
                <c:pt idx="198">
                  <c:v>14490</c:v>
                </c:pt>
                <c:pt idx="199">
                  <c:v>17900</c:v>
                </c:pt>
                <c:pt idx="200">
                  <c:v>17050</c:v>
                </c:pt>
                <c:pt idx="201">
                  <c:v>16645</c:v>
                </c:pt>
                <c:pt idx="202">
                  <c:v>13670</c:v>
                </c:pt>
                <c:pt idx="203">
                  <c:v>14025</c:v>
                </c:pt>
                <c:pt idx="204">
                  <c:v>12850</c:v>
                </c:pt>
                <c:pt idx="205">
                  <c:v>12255</c:v>
                </c:pt>
                <c:pt idx="206">
                  <c:v>11484</c:v>
                </c:pt>
                <c:pt idx="207">
                  <c:v>12192</c:v>
                </c:pt>
                <c:pt idx="208">
                  <c:v>12324</c:v>
                </c:pt>
                <c:pt idx="209">
                  <c:v>12805</c:v>
                </c:pt>
                <c:pt idx="210">
                  <c:v>13786</c:v>
                </c:pt>
                <c:pt idx="211">
                  <c:v>15367</c:v>
                </c:pt>
                <c:pt idx="212">
                  <c:v>14517</c:v>
                </c:pt>
                <c:pt idx="213">
                  <c:v>15156</c:v>
                </c:pt>
                <c:pt idx="214">
                  <c:v>16033</c:v>
                </c:pt>
                <c:pt idx="215">
                  <c:v>16613</c:v>
                </c:pt>
                <c:pt idx="216">
                  <c:v>17691</c:v>
                </c:pt>
                <c:pt idx="217">
                  <c:v>18577</c:v>
                </c:pt>
                <c:pt idx="218">
                  <c:v>16068</c:v>
                </c:pt>
                <c:pt idx="219">
                  <c:v>17674</c:v>
                </c:pt>
                <c:pt idx="220">
                  <c:v>18113</c:v>
                </c:pt>
                <c:pt idx="221">
                  <c:v>18214</c:v>
                </c:pt>
                <c:pt idx="222">
                  <c:v>19552</c:v>
                </c:pt>
                <c:pt idx="223">
                  <c:v>19547</c:v>
                </c:pt>
                <c:pt idx="224">
                  <c:v>17936</c:v>
                </c:pt>
                <c:pt idx="225">
                  <c:v>19448</c:v>
                </c:pt>
                <c:pt idx="226">
                  <c:v>19897</c:v>
                </c:pt>
                <c:pt idx="227">
                  <c:v>20757</c:v>
                </c:pt>
                <c:pt idx="228">
                  <c:v>22328</c:v>
                </c:pt>
                <c:pt idx="229">
                  <c:v>24282</c:v>
                </c:pt>
                <c:pt idx="230">
                  <c:v>32107</c:v>
                </c:pt>
                <c:pt idx="231">
                  <c:v>31771</c:v>
                </c:pt>
                <c:pt idx="232">
                  <c:v>28392</c:v>
                </c:pt>
                <c:pt idx="233">
                  <c:v>22698</c:v>
                </c:pt>
                <c:pt idx="234">
                  <c:v>23619</c:v>
                </c:pt>
                <c:pt idx="235">
                  <c:v>21411</c:v>
                </c:pt>
                <c:pt idx="236">
                  <c:v>21107</c:v>
                </c:pt>
                <c:pt idx="237">
                  <c:v>21809</c:v>
                </c:pt>
                <c:pt idx="238">
                  <c:v>26987</c:v>
                </c:pt>
                <c:pt idx="239">
                  <c:v>30048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05C-4CF3-B2A8-C806DB1FB5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49259135"/>
        <c:axId val="1449238751"/>
      </c:lineChart>
      <c:dateAx>
        <c:axId val="69742287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Date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yyyy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27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97422463"/>
        <c:crosses val="autoZero"/>
        <c:auto val="1"/>
        <c:lblOffset val="100"/>
        <c:baseTimeUnit val="months"/>
        <c:majorUnit val="12"/>
        <c:majorTimeUnit val="months"/>
      </c:dateAx>
      <c:valAx>
        <c:axId val="6974224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Cours du blé</a:t>
                </a:r>
                <a:r>
                  <a:rPr lang="fr-FR" baseline="0"/>
                  <a:t> en €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97422879"/>
        <c:crosses val="autoZero"/>
        <c:crossBetween val="between"/>
      </c:valAx>
      <c:valAx>
        <c:axId val="1449238751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Cours</a:t>
                </a:r>
                <a:r>
                  <a:rPr lang="fr-FR" baseline="0"/>
                  <a:t> du nickel en $</a:t>
                </a:r>
                <a:endParaRPr lang="fr-F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449259135"/>
        <c:crosses val="max"/>
        <c:crossBetween val="between"/>
      </c:valAx>
      <c:dateAx>
        <c:axId val="1449259135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1449238751"/>
        <c:crosses val="autoZero"/>
        <c:auto val="1"/>
        <c:lblOffset val="100"/>
        <c:baseTimeUnit val="months"/>
        <c:majorUnit val="1"/>
        <c:minorUnit val="1"/>
      </c:date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Prévision</a:t>
            </a:r>
            <a:r>
              <a:rPr lang="fr-FR" baseline="0"/>
              <a:t> du </a:t>
            </a:r>
            <a:r>
              <a:rPr lang="fr-FR"/>
              <a:t>cours des contrats</a:t>
            </a:r>
            <a:r>
              <a:rPr lang="fr-FR" baseline="0"/>
              <a:t> futures du blé et du nickel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Nickel</c:v>
                </c:pt>
              </c:strCache>
            </c:strRef>
          </c:tx>
          <c:spPr>
            <a:ln w="28575" cap="rnd">
              <a:solidFill>
                <a:srgbClr val="F44F39"/>
              </a:solidFill>
              <a:round/>
            </a:ln>
            <a:effectLst/>
          </c:spPr>
          <c:marker>
            <c:symbol val="none"/>
          </c:marker>
          <c:cat>
            <c:numRef>
              <c:f>Sheet1!$A$2:$A$241</c:f>
              <c:numCache>
                <c:formatCode>m/d/yyyy</c:formatCode>
                <c:ptCount val="240"/>
                <c:pt idx="0">
                  <c:v>37622</c:v>
                </c:pt>
                <c:pt idx="1">
                  <c:v>37653</c:v>
                </c:pt>
                <c:pt idx="2">
                  <c:v>37681</c:v>
                </c:pt>
                <c:pt idx="3">
                  <c:v>37712</c:v>
                </c:pt>
                <c:pt idx="4">
                  <c:v>37742</c:v>
                </c:pt>
                <c:pt idx="5">
                  <c:v>37773</c:v>
                </c:pt>
                <c:pt idx="6">
                  <c:v>37803</c:v>
                </c:pt>
                <c:pt idx="7">
                  <c:v>37834</c:v>
                </c:pt>
                <c:pt idx="8">
                  <c:v>37865</c:v>
                </c:pt>
                <c:pt idx="9">
                  <c:v>37895</c:v>
                </c:pt>
                <c:pt idx="10">
                  <c:v>37926</c:v>
                </c:pt>
                <c:pt idx="11">
                  <c:v>37956</c:v>
                </c:pt>
                <c:pt idx="12">
                  <c:v>37987</c:v>
                </c:pt>
                <c:pt idx="13">
                  <c:v>38018</c:v>
                </c:pt>
                <c:pt idx="14">
                  <c:v>38047</c:v>
                </c:pt>
                <c:pt idx="15">
                  <c:v>38078</c:v>
                </c:pt>
                <c:pt idx="16">
                  <c:v>38108</c:v>
                </c:pt>
                <c:pt idx="17">
                  <c:v>38139</c:v>
                </c:pt>
                <c:pt idx="18">
                  <c:v>38169</c:v>
                </c:pt>
                <c:pt idx="19">
                  <c:v>38200</c:v>
                </c:pt>
                <c:pt idx="20">
                  <c:v>38231</c:v>
                </c:pt>
                <c:pt idx="21">
                  <c:v>38261</c:v>
                </c:pt>
                <c:pt idx="22">
                  <c:v>38292</c:v>
                </c:pt>
                <c:pt idx="23">
                  <c:v>38322</c:v>
                </c:pt>
                <c:pt idx="24">
                  <c:v>38353</c:v>
                </c:pt>
                <c:pt idx="25">
                  <c:v>38384</c:v>
                </c:pt>
                <c:pt idx="26">
                  <c:v>38412</c:v>
                </c:pt>
                <c:pt idx="27">
                  <c:v>38443</c:v>
                </c:pt>
                <c:pt idx="28">
                  <c:v>38473</c:v>
                </c:pt>
                <c:pt idx="29">
                  <c:v>38504</c:v>
                </c:pt>
                <c:pt idx="30">
                  <c:v>38534</c:v>
                </c:pt>
                <c:pt idx="31">
                  <c:v>38565</c:v>
                </c:pt>
                <c:pt idx="32">
                  <c:v>38596</c:v>
                </c:pt>
                <c:pt idx="33">
                  <c:v>38626</c:v>
                </c:pt>
                <c:pt idx="34">
                  <c:v>38657</c:v>
                </c:pt>
                <c:pt idx="35">
                  <c:v>38687</c:v>
                </c:pt>
                <c:pt idx="36">
                  <c:v>38718</c:v>
                </c:pt>
                <c:pt idx="37">
                  <c:v>38749</c:v>
                </c:pt>
                <c:pt idx="38">
                  <c:v>38777</c:v>
                </c:pt>
                <c:pt idx="39">
                  <c:v>38808</c:v>
                </c:pt>
                <c:pt idx="40">
                  <c:v>38838</c:v>
                </c:pt>
                <c:pt idx="41">
                  <c:v>38869</c:v>
                </c:pt>
                <c:pt idx="42">
                  <c:v>38899</c:v>
                </c:pt>
                <c:pt idx="43">
                  <c:v>38930</c:v>
                </c:pt>
                <c:pt idx="44">
                  <c:v>38961</c:v>
                </c:pt>
                <c:pt idx="45">
                  <c:v>38991</c:v>
                </c:pt>
                <c:pt idx="46">
                  <c:v>39022</c:v>
                </c:pt>
                <c:pt idx="47">
                  <c:v>39052</c:v>
                </c:pt>
                <c:pt idx="48">
                  <c:v>39083</c:v>
                </c:pt>
                <c:pt idx="49">
                  <c:v>39114</c:v>
                </c:pt>
                <c:pt idx="50">
                  <c:v>39142</c:v>
                </c:pt>
                <c:pt idx="51">
                  <c:v>39173</c:v>
                </c:pt>
                <c:pt idx="52">
                  <c:v>39203</c:v>
                </c:pt>
                <c:pt idx="53">
                  <c:v>39234</c:v>
                </c:pt>
                <c:pt idx="54">
                  <c:v>39264</c:v>
                </c:pt>
                <c:pt idx="55">
                  <c:v>39295</c:v>
                </c:pt>
                <c:pt idx="56">
                  <c:v>39326</c:v>
                </c:pt>
                <c:pt idx="57">
                  <c:v>39356</c:v>
                </c:pt>
                <c:pt idx="58">
                  <c:v>39387</c:v>
                </c:pt>
                <c:pt idx="59">
                  <c:v>39417</c:v>
                </c:pt>
                <c:pt idx="60">
                  <c:v>39448</c:v>
                </c:pt>
                <c:pt idx="61">
                  <c:v>39479</c:v>
                </c:pt>
                <c:pt idx="62">
                  <c:v>39508</c:v>
                </c:pt>
                <c:pt idx="63">
                  <c:v>39539</c:v>
                </c:pt>
                <c:pt idx="64">
                  <c:v>39569</c:v>
                </c:pt>
                <c:pt idx="65">
                  <c:v>39600</c:v>
                </c:pt>
                <c:pt idx="66">
                  <c:v>39630</c:v>
                </c:pt>
                <c:pt idx="67">
                  <c:v>39661</c:v>
                </c:pt>
                <c:pt idx="68">
                  <c:v>39692</c:v>
                </c:pt>
                <c:pt idx="69">
                  <c:v>39722</c:v>
                </c:pt>
                <c:pt idx="70">
                  <c:v>39753</c:v>
                </c:pt>
                <c:pt idx="71">
                  <c:v>39783</c:v>
                </c:pt>
                <c:pt idx="72">
                  <c:v>39814</c:v>
                </c:pt>
                <c:pt idx="73">
                  <c:v>39845</c:v>
                </c:pt>
                <c:pt idx="74">
                  <c:v>39873</c:v>
                </c:pt>
                <c:pt idx="75">
                  <c:v>39904</c:v>
                </c:pt>
                <c:pt idx="76">
                  <c:v>39934</c:v>
                </c:pt>
                <c:pt idx="77">
                  <c:v>39965</c:v>
                </c:pt>
                <c:pt idx="78">
                  <c:v>39995</c:v>
                </c:pt>
                <c:pt idx="79">
                  <c:v>40026</c:v>
                </c:pt>
                <c:pt idx="80">
                  <c:v>40057</c:v>
                </c:pt>
                <c:pt idx="81">
                  <c:v>40087</c:v>
                </c:pt>
                <c:pt idx="82">
                  <c:v>40118</c:v>
                </c:pt>
                <c:pt idx="83">
                  <c:v>40148</c:v>
                </c:pt>
                <c:pt idx="84">
                  <c:v>40179</c:v>
                </c:pt>
                <c:pt idx="85">
                  <c:v>40210</c:v>
                </c:pt>
                <c:pt idx="86">
                  <c:v>40238</c:v>
                </c:pt>
                <c:pt idx="87">
                  <c:v>40269</c:v>
                </c:pt>
                <c:pt idx="88">
                  <c:v>40299</c:v>
                </c:pt>
                <c:pt idx="89">
                  <c:v>40330</c:v>
                </c:pt>
                <c:pt idx="90">
                  <c:v>40360</c:v>
                </c:pt>
                <c:pt idx="91">
                  <c:v>40391</c:v>
                </c:pt>
                <c:pt idx="92">
                  <c:v>40422</c:v>
                </c:pt>
                <c:pt idx="93">
                  <c:v>40452</c:v>
                </c:pt>
                <c:pt idx="94">
                  <c:v>40483</c:v>
                </c:pt>
                <c:pt idx="95">
                  <c:v>40513</c:v>
                </c:pt>
                <c:pt idx="96">
                  <c:v>40544</c:v>
                </c:pt>
                <c:pt idx="97">
                  <c:v>40575</c:v>
                </c:pt>
                <c:pt idx="98">
                  <c:v>40603</c:v>
                </c:pt>
                <c:pt idx="99">
                  <c:v>40634</c:v>
                </c:pt>
                <c:pt idx="100">
                  <c:v>40664</c:v>
                </c:pt>
                <c:pt idx="101">
                  <c:v>40695</c:v>
                </c:pt>
                <c:pt idx="102">
                  <c:v>40725</c:v>
                </c:pt>
                <c:pt idx="103">
                  <c:v>40756</c:v>
                </c:pt>
                <c:pt idx="104">
                  <c:v>40787</c:v>
                </c:pt>
                <c:pt idx="105">
                  <c:v>40817</c:v>
                </c:pt>
                <c:pt idx="106">
                  <c:v>40848</c:v>
                </c:pt>
                <c:pt idx="107">
                  <c:v>40878</c:v>
                </c:pt>
                <c:pt idx="108">
                  <c:v>40909</c:v>
                </c:pt>
                <c:pt idx="109">
                  <c:v>40940</c:v>
                </c:pt>
                <c:pt idx="110">
                  <c:v>40969</c:v>
                </c:pt>
                <c:pt idx="111">
                  <c:v>41000</c:v>
                </c:pt>
                <c:pt idx="112">
                  <c:v>41030</c:v>
                </c:pt>
                <c:pt idx="113">
                  <c:v>41061</c:v>
                </c:pt>
                <c:pt idx="114">
                  <c:v>41091</c:v>
                </c:pt>
                <c:pt idx="115">
                  <c:v>41122</c:v>
                </c:pt>
                <c:pt idx="116">
                  <c:v>41153</c:v>
                </c:pt>
                <c:pt idx="117">
                  <c:v>41183</c:v>
                </c:pt>
                <c:pt idx="118">
                  <c:v>41214</c:v>
                </c:pt>
                <c:pt idx="119">
                  <c:v>41244</c:v>
                </c:pt>
                <c:pt idx="120">
                  <c:v>41275</c:v>
                </c:pt>
                <c:pt idx="121">
                  <c:v>41306</c:v>
                </c:pt>
                <c:pt idx="122">
                  <c:v>41334</c:v>
                </c:pt>
                <c:pt idx="123">
                  <c:v>41365</c:v>
                </c:pt>
                <c:pt idx="124">
                  <c:v>41395</c:v>
                </c:pt>
                <c:pt idx="125">
                  <c:v>41426</c:v>
                </c:pt>
                <c:pt idx="126">
                  <c:v>41456</c:v>
                </c:pt>
                <c:pt idx="127">
                  <c:v>41487</c:v>
                </c:pt>
                <c:pt idx="128">
                  <c:v>41518</c:v>
                </c:pt>
                <c:pt idx="129">
                  <c:v>41548</c:v>
                </c:pt>
                <c:pt idx="130">
                  <c:v>41579</c:v>
                </c:pt>
                <c:pt idx="131">
                  <c:v>41609</c:v>
                </c:pt>
                <c:pt idx="132">
                  <c:v>41640</c:v>
                </c:pt>
                <c:pt idx="133">
                  <c:v>41671</c:v>
                </c:pt>
                <c:pt idx="134">
                  <c:v>41699</c:v>
                </c:pt>
                <c:pt idx="135">
                  <c:v>41730</c:v>
                </c:pt>
                <c:pt idx="136">
                  <c:v>41760</c:v>
                </c:pt>
                <c:pt idx="137">
                  <c:v>41791</c:v>
                </c:pt>
                <c:pt idx="138">
                  <c:v>41821</c:v>
                </c:pt>
                <c:pt idx="139">
                  <c:v>41852</c:v>
                </c:pt>
                <c:pt idx="140">
                  <c:v>41883</c:v>
                </c:pt>
                <c:pt idx="141">
                  <c:v>41913</c:v>
                </c:pt>
                <c:pt idx="142">
                  <c:v>41944</c:v>
                </c:pt>
                <c:pt idx="143">
                  <c:v>41974</c:v>
                </c:pt>
                <c:pt idx="144">
                  <c:v>42005</c:v>
                </c:pt>
                <c:pt idx="145">
                  <c:v>42036</c:v>
                </c:pt>
                <c:pt idx="146">
                  <c:v>42064</c:v>
                </c:pt>
                <c:pt idx="147">
                  <c:v>42095</c:v>
                </c:pt>
                <c:pt idx="148">
                  <c:v>42125</c:v>
                </c:pt>
                <c:pt idx="149">
                  <c:v>42156</c:v>
                </c:pt>
                <c:pt idx="150">
                  <c:v>42186</c:v>
                </c:pt>
                <c:pt idx="151">
                  <c:v>42217</c:v>
                </c:pt>
                <c:pt idx="152">
                  <c:v>42248</c:v>
                </c:pt>
                <c:pt idx="153">
                  <c:v>42278</c:v>
                </c:pt>
                <c:pt idx="154">
                  <c:v>42309</c:v>
                </c:pt>
                <c:pt idx="155">
                  <c:v>42339</c:v>
                </c:pt>
                <c:pt idx="156">
                  <c:v>42370</c:v>
                </c:pt>
                <c:pt idx="157">
                  <c:v>42401</c:v>
                </c:pt>
                <c:pt idx="158">
                  <c:v>42430</c:v>
                </c:pt>
                <c:pt idx="159">
                  <c:v>42461</c:v>
                </c:pt>
                <c:pt idx="160">
                  <c:v>42491</c:v>
                </c:pt>
                <c:pt idx="161">
                  <c:v>42522</c:v>
                </c:pt>
                <c:pt idx="162">
                  <c:v>42552</c:v>
                </c:pt>
                <c:pt idx="163">
                  <c:v>42583</c:v>
                </c:pt>
                <c:pt idx="164">
                  <c:v>42614</c:v>
                </c:pt>
                <c:pt idx="165">
                  <c:v>42644</c:v>
                </c:pt>
                <c:pt idx="166">
                  <c:v>42675</c:v>
                </c:pt>
                <c:pt idx="167">
                  <c:v>42705</c:v>
                </c:pt>
                <c:pt idx="168">
                  <c:v>42736</c:v>
                </c:pt>
                <c:pt idx="169">
                  <c:v>42767</c:v>
                </c:pt>
                <c:pt idx="170">
                  <c:v>42795</c:v>
                </c:pt>
                <c:pt idx="171">
                  <c:v>42826</c:v>
                </c:pt>
                <c:pt idx="172">
                  <c:v>42856</c:v>
                </c:pt>
                <c:pt idx="173">
                  <c:v>42887</c:v>
                </c:pt>
                <c:pt idx="174">
                  <c:v>42917</c:v>
                </c:pt>
                <c:pt idx="175">
                  <c:v>42948</c:v>
                </c:pt>
                <c:pt idx="176">
                  <c:v>42979</c:v>
                </c:pt>
                <c:pt idx="177">
                  <c:v>43009</c:v>
                </c:pt>
                <c:pt idx="178">
                  <c:v>43040</c:v>
                </c:pt>
                <c:pt idx="179">
                  <c:v>43070</c:v>
                </c:pt>
                <c:pt idx="180">
                  <c:v>43101</c:v>
                </c:pt>
                <c:pt idx="181">
                  <c:v>43132</c:v>
                </c:pt>
                <c:pt idx="182">
                  <c:v>43160</c:v>
                </c:pt>
                <c:pt idx="183">
                  <c:v>43191</c:v>
                </c:pt>
                <c:pt idx="184">
                  <c:v>43221</c:v>
                </c:pt>
                <c:pt idx="185">
                  <c:v>43252</c:v>
                </c:pt>
                <c:pt idx="186">
                  <c:v>43282</c:v>
                </c:pt>
                <c:pt idx="187">
                  <c:v>43313</c:v>
                </c:pt>
                <c:pt idx="188">
                  <c:v>43344</c:v>
                </c:pt>
                <c:pt idx="189">
                  <c:v>43374</c:v>
                </c:pt>
                <c:pt idx="190">
                  <c:v>43405</c:v>
                </c:pt>
                <c:pt idx="191">
                  <c:v>43435</c:v>
                </c:pt>
                <c:pt idx="192">
                  <c:v>43466</c:v>
                </c:pt>
                <c:pt idx="193">
                  <c:v>43497</c:v>
                </c:pt>
                <c:pt idx="194">
                  <c:v>43525</c:v>
                </c:pt>
                <c:pt idx="195">
                  <c:v>43556</c:v>
                </c:pt>
                <c:pt idx="196">
                  <c:v>43586</c:v>
                </c:pt>
                <c:pt idx="197">
                  <c:v>43617</c:v>
                </c:pt>
                <c:pt idx="198">
                  <c:v>43647</c:v>
                </c:pt>
                <c:pt idx="199">
                  <c:v>43678</c:v>
                </c:pt>
                <c:pt idx="200">
                  <c:v>43709</c:v>
                </c:pt>
                <c:pt idx="201">
                  <c:v>43739</c:v>
                </c:pt>
                <c:pt idx="202">
                  <c:v>43770</c:v>
                </c:pt>
                <c:pt idx="203">
                  <c:v>43800</c:v>
                </c:pt>
                <c:pt idx="204">
                  <c:v>43831</c:v>
                </c:pt>
                <c:pt idx="205">
                  <c:v>43862</c:v>
                </c:pt>
                <c:pt idx="206">
                  <c:v>43891</c:v>
                </c:pt>
                <c:pt idx="207">
                  <c:v>43922</c:v>
                </c:pt>
                <c:pt idx="208">
                  <c:v>43952</c:v>
                </c:pt>
                <c:pt idx="209">
                  <c:v>43983</c:v>
                </c:pt>
                <c:pt idx="210">
                  <c:v>44013</c:v>
                </c:pt>
                <c:pt idx="211">
                  <c:v>44044</c:v>
                </c:pt>
                <c:pt idx="212">
                  <c:v>44075</c:v>
                </c:pt>
                <c:pt idx="213">
                  <c:v>44105</c:v>
                </c:pt>
                <c:pt idx="214">
                  <c:v>44136</c:v>
                </c:pt>
                <c:pt idx="215">
                  <c:v>44166</c:v>
                </c:pt>
                <c:pt idx="216">
                  <c:v>44197</c:v>
                </c:pt>
                <c:pt idx="217">
                  <c:v>44228</c:v>
                </c:pt>
                <c:pt idx="218">
                  <c:v>44256</c:v>
                </c:pt>
                <c:pt idx="219">
                  <c:v>44287</c:v>
                </c:pt>
                <c:pt idx="220">
                  <c:v>44317</c:v>
                </c:pt>
                <c:pt idx="221">
                  <c:v>44348</c:v>
                </c:pt>
                <c:pt idx="222">
                  <c:v>44378</c:v>
                </c:pt>
                <c:pt idx="223">
                  <c:v>44409</c:v>
                </c:pt>
                <c:pt idx="224">
                  <c:v>44440</c:v>
                </c:pt>
                <c:pt idx="225">
                  <c:v>44470</c:v>
                </c:pt>
                <c:pt idx="226">
                  <c:v>44501</c:v>
                </c:pt>
                <c:pt idx="227">
                  <c:v>44531</c:v>
                </c:pt>
                <c:pt idx="228">
                  <c:v>44562</c:v>
                </c:pt>
                <c:pt idx="229">
                  <c:v>44593</c:v>
                </c:pt>
                <c:pt idx="230">
                  <c:v>44621</c:v>
                </c:pt>
                <c:pt idx="231">
                  <c:v>44652</c:v>
                </c:pt>
                <c:pt idx="232">
                  <c:v>44682</c:v>
                </c:pt>
                <c:pt idx="233">
                  <c:v>44713</c:v>
                </c:pt>
                <c:pt idx="234">
                  <c:v>44743</c:v>
                </c:pt>
                <c:pt idx="235">
                  <c:v>44774</c:v>
                </c:pt>
                <c:pt idx="236">
                  <c:v>44805</c:v>
                </c:pt>
                <c:pt idx="237">
                  <c:v>44835</c:v>
                </c:pt>
                <c:pt idx="238">
                  <c:v>44866</c:v>
                </c:pt>
                <c:pt idx="239">
                  <c:v>44896</c:v>
                </c:pt>
              </c:numCache>
            </c:numRef>
          </c:cat>
          <c:val>
            <c:numRef>
              <c:f>Sheet1!$C$2:$C$241</c:f>
              <c:numCache>
                <c:formatCode>General</c:formatCode>
                <c:ptCount val="240"/>
                <c:pt idx="36">
                  <c:v>15110</c:v>
                </c:pt>
                <c:pt idx="37">
                  <c:v>14848</c:v>
                </c:pt>
                <c:pt idx="38">
                  <c:v>15186</c:v>
                </c:pt>
                <c:pt idx="39">
                  <c:v>19395</c:v>
                </c:pt>
                <c:pt idx="40">
                  <c:v>22555</c:v>
                </c:pt>
                <c:pt idx="41">
                  <c:v>22125</c:v>
                </c:pt>
                <c:pt idx="42">
                  <c:v>26875</c:v>
                </c:pt>
                <c:pt idx="43">
                  <c:v>31300</c:v>
                </c:pt>
                <c:pt idx="44">
                  <c:v>31000</c:v>
                </c:pt>
                <c:pt idx="45">
                  <c:v>32375</c:v>
                </c:pt>
                <c:pt idx="46">
                  <c:v>34550</c:v>
                </c:pt>
                <c:pt idx="47">
                  <c:v>34025</c:v>
                </c:pt>
                <c:pt idx="48">
                  <c:v>39025</c:v>
                </c:pt>
                <c:pt idx="49">
                  <c:v>43795</c:v>
                </c:pt>
                <c:pt idx="50">
                  <c:v>46750</c:v>
                </c:pt>
                <c:pt idx="51">
                  <c:v>49675</c:v>
                </c:pt>
                <c:pt idx="52">
                  <c:v>47450</c:v>
                </c:pt>
                <c:pt idx="53">
                  <c:v>36325</c:v>
                </c:pt>
                <c:pt idx="54">
                  <c:v>31535</c:v>
                </c:pt>
                <c:pt idx="55">
                  <c:v>29600</c:v>
                </c:pt>
                <c:pt idx="56">
                  <c:v>30305</c:v>
                </c:pt>
                <c:pt idx="57">
                  <c:v>31775</c:v>
                </c:pt>
                <c:pt idx="58">
                  <c:v>26820</c:v>
                </c:pt>
                <c:pt idx="59">
                  <c:v>26060</c:v>
                </c:pt>
                <c:pt idx="60">
                  <c:v>27220</c:v>
                </c:pt>
                <c:pt idx="61">
                  <c:v>31365</c:v>
                </c:pt>
                <c:pt idx="62">
                  <c:v>29570</c:v>
                </c:pt>
                <c:pt idx="63">
                  <c:v>28425</c:v>
                </c:pt>
                <c:pt idx="64">
                  <c:v>21998</c:v>
                </c:pt>
                <c:pt idx="65">
                  <c:v>21825</c:v>
                </c:pt>
                <c:pt idx="66">
                  <c:v>18270</c:v>
                </c:pt>
                <c:pt idx="67">
                  <c:v>20195</c:v>
                </c:pt>
                <c:pt idx="68">
                  <c:v>15660</c:v>
                </c:pt>
                <c:pt idx="69">
                  <c:v>11962</c:v>
                </c:pt>
                <c:pt idx="70">
                  <c:v>10111</c:v>
                </c:pt>
                <c:pt idx="71">
                  <c:v>9850</c:v>
                </c:pt>
                <c:pt idx="72">
                  <c:v>11300</c:v>
                </c:pt>
                <c:pt idx="73">
                  <c:v>9925</c:v>
                </c:pt>
                <c:pt idx="74">
                  <c:v>9800</c:v>
                </c:pt>
                <c:pt idx="75">
                  <c:v>11630</c:v>
                </c:pt>
                <c:pt idx="76">
                  <c:v>13700</c:v>
                </c:pt>
                <c:pt idx="77">
                  <c:v>15411</c:v>
                </c:pt>
                <c:pt idx="78">
                  <c:v>17850</c:v>
                </c:pt>
                <c:pt idx="79">
                  <c:v>19120</c:v>
                </c:pt>
                <c:pt idx="80">
                  <c:v>17800</c:v>
                </c:pt>
                <c:pt idx="81">
                  <c:v>18200</c:v>
                </c:pt>
                <c:pt idx="82">
                  <c:v>16355</c:v>
                </c:pt>
                <c:pt idx="83">
                  <c:v>18848</c:v>
                </c:pt>
                <c:pt idx="84">
                  <c:v>18600</c:v>
                </c:pt>
                <c:pt idx="85">
                  <c:v>21156</c:v>
                </c:pt>
                <c:pt idx="86">
                  <c:v>25050</c:v>
                </c:pt>
                <c:pt idx="87">
                  <c:v>26450</c:v>
                </c:pt>
                <c:pt idx="88">
                  <c:v>21050</c:v>
                </c:pt>
                <c:pt idx="89">
                  <c:v>19650</c:v>
                </c:pt>
                <c:pt idx="90">
                  <c:v>21050</c:v>
                </c:pt>
                <c:pt idx="91">
                  <c:v>20715</c:v>
                </c:pt>
                <c:pt idx="92">
                  <c:v>23320</c:v>
                </c:pt>
                <c:pt idx="93">
                  <c:v>23010</c:v>
                </c:pt>
                <c:pt idx="94">
                  <c:v>22845</c:v>
                </c:pt>
                <c:pt idx="95">
                  <c:v>24950</c:v>
                </c:pt>
                <c:pt idx="96">
                  <c:v>27300</c:v>
                </c:pt>
                <c:pt idx="97">
                  <c:v>28975</c:v>
                </c:pt>
                <c:pt idx="98">
                  <c:v>26135</c:v>
                </c:pt>
                <c:pt idx="99">
                  <c:v>26850</c:v>
                </c:pt>
                <c:pt idx="100">
                  <c:v>23450</c:v>
                </c:pt>
                <c:pt idx="101">
                  <c:v>23425</c:v>
                </c:pt>
                <c:pt idx="102">
                  <c:v>24756</c:v>
                </c:pt>
                <c:pt idx="103">
                  <c:v>22245</c:v>
                </c:pt>
                <c:pt idx="104">
                  <c:v>17625</c:v>
                </c:pt>
                <c:pt idx="105">
                  <c:v>19575</c:v>
                </c:pt>
                <c:pt idx="106">
                  <c:v>17500</c:v>
                </c:pt>
                <c:pt idx="107">
                  <c:v>18710</c:v>
                </c:pt>
                <c:pt idx="108">
                  <c:v>20855</c:v>
                </c:pt>
                <c:pt idx="109">
                  <c:v>19255</c:v>
                </c:pt>
                <c:pt idx="110">
                  <c:v>17825</c:v>
                </c:pt>
                <c:pt idx="111">
                  <c:v>17895</c:v>
                </c:pt>
                <c:pt idx="112">
                  <c:v>16230</c:v>
                </c:pt>
                <c:pt idx="113">
                  <c:v>16730</c:v>
                </c:pt>
                <c:pt idx="114">
                  <c:v>15865</c:v>
                </c:pt>
                <c:pt idx="115">
                  <c:v>15950</c:v>
                </c:pt>
                <c:pt idx="116">
                  <c:v>18475</c:v>
                </c:pt>
                <c:pt idx="117">
                  <c:v>16195</c:v>
                </c:pt>
                <c:pt idx="118">
                  <c:v>17650</c:v>
                </c:pt>
                <c:pt idx="119">
                  <c:v>17060</c:v>
                </c:pt>
                <c:pt idx="120">
                  <c:v>18325</c:v>
                </c:pt>
                <c:pt idx="121">
                  <c:v>16600</c:v>
                </c:pt>
                <c:pt idx="122">
                  <c:v>16660</c:v>
                </c:pt>
                <c:pt idx="123">
                  <c:v>15390</c:v>
                </c:pt>
                <c:pt idx="124">
                  <c:v>14825</c:v>
                </c:pt>
                <c:pt idx="125">
                  <c:v>13710</c:v>
                </c:pt>
                <c:pt idx="126">
                  <c:v>13875</c:v>
                </c:pt>
                <c:pt idx="127">
                  <c:v>13800</c:v>
                </c:pt>
                <c:pt idx="128">
                  <c:v>13955</c:v>
                </c:pt>
                <c:pt idx="129">
                  <c:v>14615</c:v>
                </c:pt>
                <c:pt idx="130">
                  <c:v>13515</c:v>
                </c:pt>
                <c:pt idx="131">
                  <c:v>13900</c:v>
                </c:pt>
                <c:pt idx="132">
                  <c:v>13980</c:v>
                </c:pt>
                <c:pt idx="133">
                  <c:v>14720</c:v>
                </c:pt>
                <c:pt idx="134">
                  <c:v>15900</c:v>
                </c:pt>
                <c:pt idx="135">
                  <c:v>18325</c:v>
                </c:pt>
                <c:pt idx="136">
                  <c:v>19250</c:v>
                </c:pt>
                <c:pt idx="137">
                  <c:v>19040</c:v>
                </c:pt>
                <c:pt idx="138">
                  <c:v>18505</c:v>
                </c:pt>
                <c:pt idx="139">
                  <c:v>18800</c:v>
                </c:pt>
                <c:pt idx="140">
                  <c:v>16310</c:v>
                </c:pt>
                <c:pt idx="141">
                  <c:v>15780</c:v>
                </c:pt>
                <c:pt idx="142">
                  <c:v>16275</c:v>
                </c:pt>
                <c:pt idx="143">
                  <c:v>15150</c:v>
                </c:pt>
                <c:pt idx="144">
                  <c:v>15165</c:v>
                </c:pt>
                <c:pt idx="145">
                  <c:v>14095</c:v>
                </c:pt>
                <c:pt idx="146">
                  <c:v>12395</c:v>
                </c:pt>
                <c:pt idx="147">
                  <c:v>13950</c:v>
                </c:pt>
                <c:pt idx="148">
                  <c:v>12620</c:v>
                </c:pt>
                <c:pt idx="149">
                  <c:v>11980</c:v>
                </c:pt>
                <c:pt idx="150">
                  <c:v>11040</c:v>
                </c:pt>
                <c:pt idx="151">
                  <c:v>10060</c:v>
                </c:pt>
                <c:pt idx="152">
                  <c:v>10400</c:v>
                </c:pt>
                <c:pt idx="153">
                  <c:v>10060</c:v>
                </c:pt>
                <c:pt idx="154">
                  <c:v>8900</c:v>
                </c:pt>
                <c:pt idx="155">
                  <c:v>8820</c:v>
                </c:pt>
                <c:pt idx="156">
                  <c:v>8620</c:v>
                </c:pt>
                <c:pt idx="157">
                  <c:v>8520</c:v>
                </c:pt>
                <c:pt idx="158">
                  <c:v>8490</c:v>
                </c:pt>
                <c:pt idx="159">
                  <c:v>9445</c:v>
                </c:pt>
                <c:pt idx="160">
                  <c:v>8435</c:v>
                </c:pt>
                <c:pt idx="161">
                  <c:v>9445</c:v>
                </c:pt>
                <c:pt idx="162">
                  <c:v>10630</c:v>
                </c:pt>
                <c:pt idx="163">
                  <c:v>9765</c:v>
                </c:pt>
                <c:pt idx="164">
                  <c:v>10575</c:v>
                </c:pt>
                <c:pt idx="165">
                  <c:v>10475</c:v>
                </c:pt>
                <c:pt idx="166">
                  <c:v>11250</c:v>
                </c:pt>
                <c:pt idx="167">
                  <c:v>10020</c:v>
                </c:pt>
                <c:pt idx="168">
                  <c:v>9955</c:v>
                </c:pt>
                <c:pt idx="169">
                  <c:v>10980</c:v>
                </c:pt>
                <c:pt idx="170">
                  <c:v>10025</c:v>
                </c:pt>
                <c:pt idx="171">
                  <c:v>9450</c:v>
                </c:pt>
                <c:pt idx="172">
                  <c:v>8970</c:v>
                </c:pt>
                <c:pt idx="173">
                  <c:v>9390</c:v>
                </c:pt>
                <c:pt idx="174">
                  <c:v>10215</c:v>
                </c:pt>
                <c:pt idx="175">
                  <c:v>11800</c:v>
                </c:pt>
                <c:pt idx="176">
                  <c:v>10500</c:v>
                </c:pt>
                <c:pt idx="177">
                  <c:v>12295</c:v>
                </c:pt>
                <c:pt idx="178">
                  <c:v>11110</c:v>
                </c:pt>
                <c:pt idx="179">
                  <c:v>12760</c:v>
                </c:pt>
                <c:pt idx="180">
                  <c:v>13600</c:v>
                </c:pt>
                <c:pt idx="181">
                  <c:v>13790</c:v>
                </c:pt>
                <c:pt idx="182">
                  <c:v>13300</c:v>
                </c:pt>
                <c:pt idx="183">
                  <c:v>13650</c:v>
                </c:pt>
                <c:pt idx="184">
                  <c:v>15220</c:v>
                </c:pt>
                <c:pt idx="185">
                  <c:v>14900</c:v>
                </c:pt>
                <c:pt idx="186">
                  <c:v>14030</c:v>
                </c:pt>
                <c:pt idx="187">
                  <c:v>12800</c:v>
                </c:pt>
                <c:pt idx="188">
                  <c:v>12600</c:v>
                </c:pt>
                <c:pt idx="189">
                  <c:v>11500</c:v>
                </c:pt>
                <c:pt idx="190">
                  <c:v>11200</c:v>
                </c:pt>
                <c:pt idx="191">
                  <c:v>10690</c:v>
                </c:pt>
                <c:pt idx="192">
                  <c:v>12480</c:v>
                </c:pt>
                <c:pt idx="193">
                  <c:v>13050</c:v>
                </c:pt>
                <c:pt idx="194">
                  <c:v>12984</c:v>
                </c:pt>
                <c:pt idx="195">
                  <c:v>12201</c:v>
                </c:pt>
                <c:pt idx="196">
                  <c:v>12017</c:v>
                </c:pt>
                <c:pt idx="197">
                  <c:v>12690</c:v>
                </c:pt>
                <c:pt idx="198">
                  <c:v>14490</c:v>
                </c:pt>
                <c:pt idx="199">
                  <c:v>17900</c:v>
                </c:pt>
                <c:pt idx="200">
                  <c:v>17050</c:v>
                </c:pt>
                <c:pt idx="201">
                  <c:v>16645</c:v>
                </c:pt>
                <c:pt idx="202">
                  <c:v>13670</c:v>
                </c:pt>
                <c:pt idx="203">
                  <c:v>14025</c:v>
                </c:pt>
                <c:pt idx="204">
                  <c:v>12850</c:v>
                </c:pt>
                <c:pt idx="205">
                  <c:v>12255</c:v>
                </c:pt>
                <c:pt idx="206">
                  <c:v>11484</c:v>
                </c:pt>
                <c:pt idx="207">
                  <c:v>12192</c:v>
                </c:pt>
                <c:pt idx="208">
                  <c:v>12324</c:v>
                </c:pt>
                <c:pt idx="209">
                  <c:v>12805</c:v>
                </c:pt>
                <c:pt idx="210">
                  <c:v>13786</c:v>
                </c:pt>
                <c:pt idx="211">
                  <c:v>15367</c:v>
                </c:pt>
                <c:pt idx="212">
                  <c:v>14517</c:v>
                </c:pt>
                <c:pt idx="213">
                  <c:v>15156</c:v>
                </c:pt>
                <c:pt idx="214">
                  <c:v>16033</c:v>
                </c:pt>
                <c:pt idx="215">
                  <c:v>16613</c:v>
                </c:pt>
                <c:pt idx="216">
                  <c:v>17691</c:v>
                </c:pt>
                <c:pt idx="217">
                  <c:v>18577</c:v>
                </c:pt>
                <c:pt idx="218">
                  <c:v>16068</c:v>
                </c:pt>
                <c:pt idx="219">
                  <c:v>17674</c:v>
                </c:pt>
                <c:pt idx="220">
                  <c:v>18113</c:v>
                </c:pt>
                <c:pt idx="221">
                  <c:v>18214</c:v>
                </c:pt>
                <c:pt idx="222">
                  <c:v>19552</c:v>
                </c:pt>
                <c:pt idx="223">
                  <c:v>19547</c:v>
                </c:pt>
                <c:pt idx="224">
                  <c:v>17936</c:v>
                </c:pt>
                <c:pt idx="225">
                  <c:v>19448</c:v>
                </c:pt>
                <c:pt idx="226">
                  <c:v>19897</c:v>
                </c:pt>
                <c:pt idx="227">
                  <c:v>20757</c:v>
                </c:pt>
                <c:pt idx="228">
                  <c:v>22595.97</c:v>
                </c:pt>
                <c:pt idx="229">
                  <c:v>23029.39</c:v>
                </c:pt>
                <c:pt idx="230">
                  <c:v>23471.11</c:v>
                </c:pt>
                <c:pt idx="231">
                  <c:v>23921.31</c:v>
                </c:pt>
                <c:pt idx="232">
                  <c:v>24380.15</c:v>
                </c:pt>
                <c:pt idx="233">
                  <c:v>24847.78</c:v>
                </c:pt>
                <c:pt idx="234">
                  <c:v>25324.39</c:v>
                </c:pt>
                <c:pt idx="235">
                  <c:v>25810.14</c:v>
                </c:pt>
                <c:pt idx="236">
                  <c:v>26305.200000000001</c:v>
                </c:pt>
                <c:pt idx="237">
                  <c:v>26809.759999999998</c:v>
                </c:pt>
                <c:pt idx="238">
                  <c:v>27324</c:v>
                </c:pt>
                <c:pt idx="239">
                  <c:v>27848.1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405-4FEA-85F0-FE59CA689C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97422879"/>
        <c:axId val="697422463"/>
      </c:lineChar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Ble</c:v>
                </c:pt>
              </c:strCache>
            </c:strRef>
          </c:tx>
          <c:spPr>
            <a:ln w="28575" cap="rnd">
              <a:solidFill>
                <a:srgbClr val="539ECD"/>
              </a:solidFill>
              <a:round/>
            </a:ln>
            <a:effectLst/>
          </c:spPr>
          <c:marker>
            <c:symbol val="none"/>
          </c:marker>
          <c:cat>
            <c:numRef>
              <c:f>Sheet1!$A$2:$A$241</c:f>
              <c:numCache>
                <c:formatCode>m/d/yyyy</c:formatCode>
                <c:ptCount val="240"/>
                <c:pt idx="0">
                  <c:v>37622</c:v>
                </c:pt>
                <c:pt idx="1">
                  <c:v>37653</c:v>
                </c:pt>
                <c:pt idx="2">
                  <c:v>37681</c:v>
                </c:pt>
                <c:pt idx="3">
                  <c:v>37712</c:v>
                </c:pt>
                <c:pt idx="4">
                  <c:v>37742</c:v>
                </c:pt>
                <c:pt idx="5">
                  <c:v>37773</c:v>
                </c:pt>
                <c:pt idx="6">
                  <c:v>37803</c:v>
                </c:pt>
                <c:pt idx="7">
                  <c:v>37834</c:v>
                </c:pt>
                <c:pt idx="8">
                  <c:v>37865</c:v>
                </c:pt>
                <c:pt idx="9">
                  <c:v>37895</c:v>
                </c:pt>
                <c:pt idx="10">
                  <c:v>37926</c:v>
                </c:pt>
                <c:pt idx="11">
                  <c:v>37956</c:v>
                </c:pt>
                <c:pt idx="12">
                  <c:v>37987</c:v>
                </c:pt>
                <c:pt idx="13">
                  <c:v>38018</c:v>
                </c:pt>
                <c:pt idx="14">
                  <c:v>38047</c:v>
                </c:pt>
                <c:pt idx="15">
                  <c:v>38078</c:v>
                </c:pt>
                <c:pt idx="16">
                  <c:v>38108</c:v>
                </c:pt>
                <c:pt idx="17">
                  <c:v>38139</c:v>
                </c:pt>
                <c:pt idx="18">
                  <c:v>38169</c:v>
                </c:pt>
                <c:pt idx="19">
                  <c:v>38200</c:v>
                </c:pt>
                <c:pt idx="20">
                  <c:v>38231</c:v>
                </c:pt>
                <c:pt idx="21">
                  <c:v>38261</c:v>
                </c:pt>
                <c:pt idx="22">
                  <c:v>38292</c:v>
                </c:pt>
                <c:pt idx="23">
                  <c:v>38322</c:v>
                </c:pt>
                <c:pt idx="24">
                  <c:v>38353</c:v>
                </c:pt>
                <c:pt idx="25">
                  <c:v>38384</c:v>
                </c:pt>
                <c:pt idx="26">
                  <c:v>38412</c:v>
                </c:pt>
                <c:pt idx="27">
                  <c:v>38443</c:v>
                </c:pt>
                <c:pt idx="28">
                  <c:v>38473</c:v>
                </c:pt>
                <c:pt idx="29">
                  <c:v>38504</c:v>
                </c:pt>
                <c:pt idx="30">
                  <c:v>38534</c:v>
                </c:pt>
                <c:pt idx="31">
                  <c:v>38565</c:v>
                </c:pt>
                <c:pt idx="32">
                  <c:v>38596</c:v>
                </c:pt>
                <c:pt idx="33">
                  <c:v>38626</c:v>
                </c:pt>
                <c:pt idx="34">
                  <c:v>38657</c:v>
                </c:pt>
                <c:pt idx="35">
                  <c:v>38687</c:v>
                </c:pt>
                <c:pt idx="36">
                  <c:v>38718</c:v>
                </c:pt>
                <c:pt idx="37">
                  <c:v>38749</c:v>
                </c:pt>
                <c:pt idx="38">
                  <c:v>38777</c:v>
                </c:pt>
                <c:pt idx="39">
                  <c:v>38808</c:v>
                </c:pt>
                <c:pt idx="40">
                  <c:v>38838</c:v>
                </c:pt>
                <c:pt idx="41">
                  <c:v>38869</c:v>
                </c:pt>
                <c:pt idx="42">
                  <c:v>38899</c:v>
                </c:pt>
                <c:pt idx="43">
                  <c:v>38930</c:v>
                </c:pt>
                <c:pt idx="44">
                  <c:v>38961</c:v>
                </c:pt>
                <c:pt idx="45">
                  <c:v>38991</c:v>
                </c:pt>
                <c:pt idx="46">
                  <c:v>39022</c:v>
                </c:pt>
                <c:pt idx="47">
                  <c:v>39052</c:v>
                </c:pt>
                <c:pt idx="48">
                  <c:v>39083</c:v>
                </c:pt>
                <c:pt idx="49">
                  <c:v>39114</c:v>
                </c:pt>
                <c:pt idx="50">
                  <c:v>39142</c:v>
                </c:pt>
                <c:pt idx="51">
                  <c:v>39173</c:v>
                </c:pt>
                <c:pt idx="52">
                  <c:v>39203</c:v>
                </c:pt>
                <c:pt idx="53">
                  <c:v>39234</c:v>
                </c:pt>
                <c:pt idx="54">
                  <c:v>39264</c:v>
                </c:pt>
                <c:pt idx="55">
                  <c:v>39295</c:v>
                </c:pt>
                <c:pt idx="56">
                  <c:v>39326</c:v>
                </c:pt>
                <c:pt idx="57">
                  <c:v>39356</c:v>
                </c:pt>
                <c:pt idx="58">
                  <c:v>39387</c:v>
                </c:pt>
                <c:pt idx="59">
                  <c:v>39417</c:v>
                </c:pt>
                <c:pt idx="60">
                  <c:v>39448</c:v>
                </c:pt>
                <c:pt idx="61">
                  <c:v>39479</c:v>
                </c:pt>
                <c:pt idx="62">
                  <c:v>39508</c:v>
                </c:pt>
                <c:pt idx="63">
                  <c:v>39539</c:v>
                </c:pt>
                <c:pt idx="64">
                  <c:v>39569</c:v>
                </c:pt>
                <c:pt idx="65">
                  <c:v>39600</c:v>
                </c:pt>
                <c:pt idx="66">
                  <c:v>39630</c:v>
                </c:pt>
                <c:pt idx="67">
                  <c:v>39661</c:v>
                </c:pt>
                <c:pt idx="68">
                  <c:v>39692</c:v>
                </c:pt>
                <c:pt idx="69">
                  <c:v>39722</c:v>
                </c:pt>
                <c:pt idx="70">
                  <c:v>39753</c:v>
                </c:pt>
                <c:pt idx="71">
                  <c:v>39783</c:v>
                </c:pt>
                <c:pt idx="72">
                  <c:v>39814</c:v>
                </c:pt>
                <c:pt idx="73">
                  <c:v>39845</c:v>
                </c:pt>
                <c:pt idx="74">
                  <c:v>39873</c:v>
                </c:pt>
                <c:pt idx="75">
                  <c:v>39904</c:v>
                </c:pt>
                <c:pt idx="76">
                  <c:v>39934</c:v>
                </c:pt>
                <c:pt idx="77">
                  <c:v>39965</c:v>
                </c:pt>
                <c:pt idx="78">
                  <c:v>39995</c:v>
                </c:pt>
                <c:pt idx="79">
                  <c:v>40026</c:v>
                </c:pt>
                <c:pt idx="80">
                  <c:v>40057</c:v>
                </c:pt>
                <c:pt idx="81">
                  <c:v>40087</c:v>
                </c:pt>
                <c:pt idx="82">
                  <c:v>40118</c:v>
                </c:pt>
                <c:pt idx="83">
                  <c:v>40148</c:v>
                </c:pt>
                <c:pt idx="84">
                  <c:v>40179</c:v>
                </c:pt>
                <c:pt idx="85">
                  <c:v>40210</c:v>
                </c:pt>
                <c:pt idx="86">
                  <c:v>40238</c:v>
                </c:pt>
                <c:pt idx="87">
                  <c:v>40269</c:v>
                </c:pt>
                <c:pt idx="88">
                  <c:v>40299</c:v>
                </c:pt>
                <c:pt idx="89">
                  <c:v>40330</c:v>
                </c:pt>
                <c:pt idx="90">
                  <c:v>40360</c:v>
                </c:pt>
                <c:pt idx="91">
                  <c:v>40391</c:v>
                </c:pt>
                <c:pt idx="92">
                  <c:v>40422</c:v>
                </c:pt>
                <c:pt idx="93">
                  <c:v>40452</c:v>
                </c:pt>
                <c:pt idx="94">
                  <c:v>40483</c:v>
                </c:pt>
                <c:pt idx="95">
                  <c:v>40513</c:v>
                </c:pt>
                <c:pt idx="96">
                  <c:v>40544</c:v>
                </c:pt>
                <c:pt idx="97">
                  <c:v>40575</c:v>
                </c:pt>
                <c:pt idx="98">
                  <c:v>40603</c:v>
                </c:pt>
                <c:pt idx="99">
                  <c:v>40634</c:v>
                </c:pt>
                <c:pt idx="100">
                  <c:v>40664</c:v>
                </c:pt>
                <c:pt idx="101">
                  <c:v>40695</c:v>
                </c:pt>
                <c:pt idx="102">
                  <c:v>40725</c:v>
                </c:pt>
                <c:pt idx="103">
                  <c:v>40756</c:v>
                </c:pt>
                <c:pt idx="104">
                  <c:v>40787</c:v>
                </c:pt>
                <c:pt idx="105">
                  <c:v>40817</c:v>
                </c:pt>
                <c:pt idx="106">
                  <c:v>40848</c:v>
                </c:pt>
                <c:pt idx="107">
                  <c:v>40878</c:v>
                </c:pt>
                <c:pt idx="108">
                  <c:v>40909</c:v>
                </c:pt>
                <c:pt idx="109">
                  <c:v>40940</c:v>
                </c:pt>
                <c:pt idx="110">
                  <c:v>40969</c:v>
                </c:pt>
                <c:pt idx="111">
                  <c:v>41000</c:v>
                </c:pt>
                <c:pt idx="112">
                  <c:v>41030</c:v>
                </c:pt>
                <c:pt idx="113">
                  <c:v>41061</c:v>
                </c:pt>
                <c:pt idx="114">
                  <c:v>41091</c:v>
                </c:pt>
                <c:pt idx="115">
                  <c:v>41122</c:v>
                </c:pt>
                <c:pt idx="116">
                  <c:v>41153</c:v>
                </c:pt>
                <c:pt idx="117">
                  <c:v>41183</c:v>
                </c:pt>
                <c:pt idx="118">
                  <c:v>41214</c:v>
                </c:pt>
                <c:pt idx="119">
                  <c:v>41244</c:v>
                </c:pt>
                <c:pt idx="120">
                  <c:v>41275</c:v>
                </c:pt>
                <c:pt idx="121">
                  <c:v>41306</c:v>
                </c:pt>
                <c:pt idx="122">
                  <c:v>41334</c:v>
                </c:pt>
                <c:pt idx="123">
                  <c:v>41365</c:v>
                </c:pt>
                <c:pt idx="124">
                  <c:v>41395</c:v>
                </c:pt>
                <c:pt idx="125">
                  <c:v>41426</c:v>
                </c:pt>
                <c:pt idx="126">
                  <c:v>41456</c:v>
                </c:pt>
                <c:pt idx="127">
                  <c:v>41487</c:v>
                </c:pt>
                <c:pt idx="128">
                  <c:v>41518</c:v>
                </c:pt>
                <c:pt idx="129">
                  <c:v>41548</c:v>
                </c:pt>
                <c:pt idx="130">
                  <c:v>41579</c:v>
                </c:pt>
                <c:pt idx="131">
                  <c:v>41609</c:v>
                </c:pt>
                <c:pt idx="132">
                  <c:v>41640</c:v>
                </c:pt>
                <c:pt idx="133">
                  <c:v>41671</c:v>
                </c:pt>
                <c:pt idx="134">
                  <c:v>41699</c:v>
                </c:pt>
                <c:pt idx="135">
                  <c:v>41730</c:v>
                </c:pt>
                <c:pt idx="136">
                  <c:v>41760</c:v>
                </c:pt>
                <c:pt idx="137">
                  <c:v>41791</c:v>
                </c:pt>
                <c:pt idx="138">
                  <c:v>41821</c:v>
                </c:pt>
                <c:pt idx="139">
                  <c:v>41852</c:v>
                </c:pt>
                <c:pt idx="140">
                  <c:v>41883</c:v>
                </c:pt>
                <c:pt idx="141">
                  <c:v>41913</c:v>
                </c:pt>
                <c:pt idx="142">
                  <c:v>41944</c:v>
                </c:pt>
                <c:pt idx="143">
                  <c:v>41974</c:v>
                </c:pt>
                <c:pt idx="144">
                  <c:v>42005</c:v>
                </c:pt>
                <c:pt idx="145">
                  <c:v>42036</c:v>
                </c:pt>
                <c:pt idx="146">
                  <c:v>42064</c:v>
                </c:pt>
                <c:pt idx="147">
                  <c:v>42095</c:v>
                </c:pt>
                <c:pt idx="148">
                  <c:v>42125</c:v>
                </c:pt>
                <c:pt idx="149">
                  <c:v>42156</c:v>
                </c:pt>
                <c:pt idx="150">
                  <c:v>42186</c:v>
                </c:pt>
                <c:pt idx="151">
                  <c:v>42217</c:v>
                </c:pt>
                <c:pt idx="152">
                  <c:v>42248</c:v>
                </c:pt>
                <c:pt idx="153">
                  <c:v>42278</c:v>
                </c:pt>
                <c:pt idx="154">
                  <c:v>42309</c:v>
                </c:pt>
                <c:pt idx="155">
                  <c:v>42339</c:v>
                </c:pt>
                <c:pt idx="156">
                  <c:v>42370</c:v>
                </c:pt>
                <c:pt idx="157">
                  <c:v>42401</c:v>
                </c:pt>
                <c:pt idx="158">
                  <c:v>42430</c:v>
                </c:pt>
                <c:pt idx="159">
                  <c:v>42461</c:v>
                </c:pt>
                <c:pt idx="160">
                  <c:v>42491</c:v>
                </c:pt>
                <c:pt idx="161">
                  <c:v>42522</c:v>
                </c:pt>
                <c:pt idx="162">
                  <c:v>42552</c:v>
                </c:pt>
                <c:pt idx="163">
                  <c:v>42583</c:v>
                </c:pt>
                <c:pt idx="164">
                  <c:v>42614</c:v>
                </c:pt>
                <c:pt idx="165">
                  <c:v>42644</c:v>
                </c:pt>
                <c:pt idx="166">
                  <c:v>42675</c:v>
                </c:pt>
                <c:pt idx="167">
                  <c:v>42705</c:v>
                </c:pt>
                <c:pt idx="168">
                  <c:v>42736</c:v>
                </c:pt>
                <c:pt idx="169">
                  <c:v>42767</c:v>
                </c:pt>
                <c:pt idx="170">
                  <c:v>42795</c:v>
                </c:pt>
                <c:pt idx="171">
                  <c:v>42826</c:v>
                </c:pt>
                <c:pt idx="172">
                  <c:v>42856</c:v>
                </c:pt>
                <c:pt idx="173">
                  <c:v>42887</c:v>
                </c:pt>
                <c:pt idx="174">
                  <c:v>42917</c:v>
                </c:pt>
                <c:pt idx="175">
                  <c:v>42948</c:v>
                </c:pt>
                <c:pt idx="176">
                  <c:v>42979</c:v>
                </c:pt>
                <c:pt idx="177">
                  <c:v>43009</c:v>
                </c:pt>
                <c:pt idx="178">
                  <c:v>43040</c:v>
                </c:pt>
                <c:pt idx="179">
                  <c:v>43070</c:v>
                </c:pt>
                <c:pt idx="180">
                  <c:v>43101</c:v>
                </c:pt>
                <c:pt idx="181">
                  <c:v>43132</c:v>
                </c:pt>
                <c:pt idx="182">
                  <c:v>43160</c:v>
                </c:pt>
                <c:pt idx="183">
                  <c:v>43191</c:v>
                </c:pt>
                <c:pt idx="184">
                  <c:v>43221</c:v>
                </c:pt>
                <c:pt idx="185">
                  <c:v>43252</c:v>
                </c:pt>
                <c:pt idx="186">
                  <c:v>43282</c:v>
                </c:pt>
                <c:pt idx="187">
                  <c:v>43313</c:v>
                </c:pt>
                <c:pt idx="188">
                  <c:v>43344</c:v>
                </c:pt>
                <c:pt idx="189">
                  <c:v>43374</c:v>
                </c:pt>
                <c:pt idx="190">
                  <c:v>43405</c:v>
                </c:pt>
                <c:pt idx="191">
                  <c:v>43435</c:v>
                </c:pt>
                <c:pt idx="192">
                  <c:v>43466</c:v>
                </c:pt>
                <c:pt idx="193">
                  <c:v>43497</c:v>
                </c:pt>
                <c:pt idx="194">
                  <c:v>43525</c:v>
                </c:pt>
                <c:pt idx="195">
                  <c:v>43556</c:v>
                </c:pt>
                <c:pt idx="196">
                  <c:v>43586</c:v>
                </c:pt>
                <c:pt idx="197">
                  <c:v>43617</c:v>
                </c:pt>
                <c:pt idx="198">
                  <c:v>43647</c:v>
                </c:pt>
                <c:pt idx="199">
                  <c:v>43678</c:v>
                </c:pt>
                <c:pt idx="200">
                  <c:v>43709</c:v>
                </c:pt>
                <c:pt idx="201">
                  <c:v>43739</c:v>
                </c:pt>
                <c:pt idx="202">
                  <c:v>43770</c:v>
                </c:pt>
                <c:pt idx="203">
                  <c:v>43800</c:v>
                </c:pt>
                <c:pt idx="204">
                  <c:v>43831</c:v>
                </c:pt>
                <c:pt idx="205">
                  <c:v>43862</c:v>
                </c:pt>
                <c:pt idx="206">
                  <c:v>43891</c:v>
                </c:pt>
                <c:pt idx="207">
                  <c:v>43922</c:v>
                </c:pt>
                <c:pt idx="208">
                  <c:v>43952</c:v>
                </c:pt>
                <c:pt idx="209">
                  <c:v>43983</c:v>
                </c:pt>
                <c:pt idx="210">
                  <c:v>44013</c:v>
                </c:pt>
                <c:pt idx="211">
                  <c:v>44044</c:v>
                </c:pt>
                <c:pt idx="212">
                  <c:v>44075</c:v>
                </c:pt>
                <c:pt idx="213">
                  <c:v>44105</c:v>
                </c:pt>
                <c:pt idx="214">
                  <c:v>44136</c:v>
                </c:pt>
                <c:pt idx="215">
                  <c:v>44166</c:v>
                </c:pt>
                <c:pt idx="216">
                  <c:v>44197</c:v>
                </c:pt>
                <c:pt idx="217">
                  <c:v>44228</c:v>
                </c:pt>
                <c:pt idx="218">
                  <c:v>44256</c:v>
                </c:pt>
                <c:pt idx="219">
                  <c:v>44287</c:v>
                </c:pt>
                <c:pt idx="220">
                  <c:v>44317</c:v>
                </c:pt>
                <c:pt idx="221">
                  <c:v>44348</c:v>
                </c:pt>
                <c:pt idx="222">
                  <c:v>44378</c:v>
                </c:pt>
                <c:pt idx="223">
                  <c:v>44409</c:v>
                </c:pt>
                <c:pt idx="224">
                  <c:v>44440</c:v>
                </c:pt>
                <c:pt idx="225">
                  <c:v>44470</c:v>
                </c:pt>
                <c:pt idx="226">
                  <c:v>44501</c:v>
                </c:pt>
                <c:pt idx="227">
                  <c:v>44531</c:v>
                </c:pt>
                <c:pt idx="228">
                  <c:v>44562</c:v>
                </c:pt>
                <c:pt idx="229">
                  <c:v>44593</c:v>
                </c:pt>
                <c:pt idx="230">
                  <c:v>44621</c:v>
                </c:pt>
                <c:pt idx="231">
                  <c:v>44652</c:v>
                </c:pt>
                <c:pt idx="232">
                  <c:v>44682</c:v>
                </c:pt>
                <c:pt idx="233">
                  <c:v>44713</c:v>
                </c:pt>
                <c:pt idx="234">
                  <c:v>44743</c:v>
                </c:pt>
                <c:pt idx="235">
                  <c:v>44774</c:v>
                </c:pt>
                <c:pt idx="236">
                  <c:v>44805</c:v>
                </c:pt>
                <c:pt idx="237">
                  <c:v>44835</c:v>
                </c:pt>
                <c:pt idx="238">
                  <c:v>44866</c:v>
                </c:pt>
                <c:pt idx="239">
                  <c:v>44896</c:v>
                </c:pt>
              </c:numCache>
            </c:numRef>
          </c:cat>
          <c:val>
            <c:numRef>
              <c:f>Sheet1!$B$2:$B$241</c:f>
              <c:numCache>
                <c:formatCode>General</c:formatCode>
                <c:ptCount val="240"/>
                <c:pt idx="0">
                  <c:v>110.75</c:v>
                </c:pt>
                <c:pt idx="1">
                  <c:v>108</c:v>
                </c:pt>
                <c:pt idx="2">
                  <c:v>110.75</c:v>
                </c:pt>
                <c:pt idx="3">
                  <c:v>113</c:v>
                </c:pt>
                <c:pt idx="4">
                  <c:v>110</c:v>
                </c:pt>
                <c:pt idx="5">
                  <c:v>114</c:v>
                </c:pt>
                <c:pt idx="6">
                  <c:v>121</c:v>
                </c:pt>
                <c:pt idx="7">
                  <c:v>133</c:v>
                </c:pt>
                <c:pt idx="8">
                  <c:v>137</c:v>
                </c:pt>
                <c:pt idx="9">
                  <c:v>149</c:v>
                </c:pt>
                <c:pt idx="10">
                  <c:v>162</c:v>
                </c:pt>
                <c:pt idx="11">
                  <c:v>153.5</c:v>
                </c:pt>
                <c:pt idx="12">
                  <c:v>157</c:v>
                </c:pt>
                <c:pt idx="13">
                  <c:v>153</c:v>
                </c:pt>
                <c:pt idx="14">
                  <c:v>155.5</c:v>
                </c:pt>
                <c:pt idx="15">
                  <c:v>155</c:v>
                </c:pt>
                <c:pt idx="16">
                  <c:v>125</c:v>
                </c:pt>
                <c:pt idx="17">
                  <c:v>121</c:v>
                </c:pt>
                <c:pt idx="18">
                  <c:v>110.25</c:v>
                </c:pt>
                <c:pt idx="19">
                  <c:v>111.75</c:v>
                </c:pt>
                <c:pt idx="20">
                  <c:v>108.5</c:v>
                </c:pt>
                <c:pt idx="21">
                  <c:v>108.5</c:v>
                </c:pt>
                <c:pt idx="22">
                  <c:v>107.5</c:v>
                </c:pt>
                <c:pt idx="23">
                  <c:v>106</c:v>
                </c:pt>
                <c:pt idx="24">
                  <c:v>107.25</c:v>
                </c:pt>
                <c:pt idx="25">
                  <c:v>109</c:v>
                </c:pt>
                <c:pt idx="26">
                  <c:v>104.25</c:v>
                </c:pt>
                <c:pt idx="27">
                  <c:v>101.5</c:v>
                </c:pt>
                <c:pt idx="28">
                  <c:v>106</c:v>
                </c:pt>
                <c:pt idx="29">
                  <c:v>103.75</c:v>
                </c:pt>
                <c:pt idx="30">
                  <c:v>105.25</c:v>
                </c:pt>
                <c:pt idx="31">
                  <c:v>105.75</c:v>
                </c:pt>
                <c:pt idx="32">
                  <c:v>108.25</c:v>
                </c:pt>
                <c:pt idx="33">
                  <c:v>109.25</c:v>
                </c:pt>
                <c:pt idx="34">
                  <c:v>110</c:v>
                </c:pt>
                <c:pt idx="35">
                  <c:v>109</c:v>
                </c:pt>
                <c:pt idx="36">
                  <c:v>111.75</c:v>
                </c:pt>
                <c:pt idx="37">
                  <c:v>111.5</c:v>
                </c:pt>
                <c:pt idx="38">
                  <c:v>110</c:v>
                </c:pt>
                <c:pt idx="39">
                  <c:v>114</c:v>
                </c:pt>
                <c:pt idx="40">
                  <c:v>114.5</c:v>
                </c:pt>
                <c:pt idx="41">
                  <c:v>112</c:v>
                </c:pt>
                <c:pt idx="42">
                  <c:v>120.5</c:v>
                </c:pt>
                <c:pt idx="43">
                  <c:v>139.5</c:v>
                </c:pt>
                <c:pt idx="44">
                  <c:v>147.5</c:v>
                </c:pt>
                <c:pt idx="45">
                  <c:v>156</c:v>
                </c:pt>
                <c:pt idx="46">
                  <c:v>150.75</c:v>
                </c:pt>
                <c:pt idx="47">
                  <c:v>151</c:v>
                </c:pt>
                <c:pt idx="48">
                  <c:v>148</c:v>
                </c:pt>
                <c:pt idx="49">
                  <c:v>152.5</c:v>
                </c:pt>
                <c:pt idx="50">
                  <c:v>148.5</c:v>
                </c:pt>
                <c:pt idx="51">
                  <c:v>161.25</c:v>
                </c:pt>
                <c:pt idx="52">
                  <c:v>157</c:v>
                </c:pt>
                <c:pt idx="53">
                  <c:v>184.5</c:v>
                </c:pt>
                <c:pt idx="54">
                  <c:v>200.5</c:v>
                </c:pt>
                <c:pt idx="55">
                  <c:v>256.25</c:v>
                </c:pt>
                <c:pt idx="56">
                  <c:v>268.25</c:v>
                </c:pt>
                <c:pt idx="57">
                  <c:v>232</c:v>
                </c:pt>
                <c:pt idx="58">
                  <c:v>250</c:v>
                </c:pt>
                <c:pt idx="59">
                  <c:v>251</c:v>
                </c:pt>
                <c:pt idx="60">
                  <c:v>244.5</c:v>
                </c:pt>
                <c:pt idx="61">
                  <c:v>284</c:v>
                </c:pt>
                <c:pt idx="62">
                  <c:v>233.5</c:v>
                </c:pt>
                <c:pt idx="63">
                  <c:v>211.5</c:v>
                </c:pt>
                <c:pt idx="64">
                  <c:v>182</c:v>
                </c:pt>
                <c:pt idx="65">
                  <c:v>197.5</c:v>
                </c:pt>
                <c:pt idx="66">
                  <c:v>192.25</c:v>
                </c:pt>
                <c:pt idx="67">
                  <c:v>186</c:v>
                </c:pt>
                <c:pt idx="68">
                  <c:v>161.25</c:v>
                </c:pt>
                <c:pt idx="69">
                  <c:v>144</c:v>
                </c:pt>
                <c:pt idx="70">
                  <c:v>134.25</c:v>
                </c:pt>
                <c:pt idx="71">
                  <c:v>137.25</c:v>
                </c:pt>
                <c:pt idx="72">
                  <c:v>151</c:v>
                </c:pt>
                <c:pt idx="73">
                  <c:v>138</c:v>
                </c:pt>
                <c:pt idx="74">
                  <c:v>132</c:v>
                </c:pt>
                <c:pt idx="75">
                  <c:v>142</c:v>
                </c:pt>
                <c:pt idx="76">
                  <c:v>151.5</c:v>
                </c:pt>
                <c:pt idx="77">
                  <c:v>134</c:v>
                </c:pt>
                <c:pt idx="78">
                  <c:v>127.5</c:v>
                </c:pt>
                <c:pt idx="79">
                  <c:v>127</c:v>
                </c:pt>
                <c:pt idx="80">
                  <c:v>122.5</c:v>
                </c:pt>
                <c:pt idx="81">
                  <c:v>126.75</c:v>
                </c:pt>
                <c:pt idx="82">
                  <c:v>131.5</c:v>
                </c:pt>
                <c:pt idx="83">
                  <c:v>131.25</c:v>
                </c:pt>
                <c:pt idx="84">
                  <c:v>125.5</c:v>
                </c:pt>
                <c:pt idx="85">
                  <c:v>122.25</c:v>
                </c:pt>
                <c:pt idx="86">
                  <c:v>125.25</c:v>
                </c:pt>
                <c:pt idx="87">
                  <c:v>132</c:v>
                </c:pt>
                <c:pt idx="88">
                  <c:v>131.75</c:v>
                </c:pt>
                <c:pt idx="89">
                  <c:v>136.5</c:v>
                </c:pt>
                <c:pt idx="90">
                  <c:v>186</c:v>
                </c:pt>
                <c:pt idx="91">
                  <c:v>227.75</c:v>
                </c:pt>
                <c:pt idx="92">
                  <c:v>208</c:v>
                </c:pt>
                <c:pt idx="93">
                  <c:v>225</c:v>
                </c:pt>
                <c:pt idx="94">
                  <c:v>224</c:v>
                </c:pt>
                <c:pt idx="95">
                  <c:v>252.5</c:v>
                </c:pt>
                <c:pt idx="96">
                  <c:v>269</c:v>
                </c:pt>
                <c:pt idx="97">
                  <c:v>257.5</c:v>
                </c:pt>
                <c:pt idx="98">
                  <c:v>240</c:v>
                </c:pt>
                <c:pt idx="99">
                  <c:v>244.5</c:v>
                </c:pt>
                <c:pt idx="100">
                  <c:v>236</c:v>
                </c:pt>
                <c:pt idx="101">
                  <c:v>185</c:v>
                </c:pt>
                <c:pt idx="102">
                  <c:v>198.75</c:v>
                </c:pt>
                <c:pt idx="103">
                  <c:v>211.25</c:v>
                </c:pt>
                <c:pt idx="104">
                  <c:v>183.5</c:v>
                </c:pt>
                <c:pt idx="105">
                  <c:v>187</c:v>
                </c:pt>
                <c:pt idx="106">
                  <c:v>178.5</c:v>
                </c:pt>
                <c:pt idx="107">
                  <c:v>202.5</c:v>
                </c:pt>
                <c:pt idx="108">
                  <c:v>215.5</c:v>
                </c:pt>
                <c:pt idx="109">
                  <c:v>213</c:v>
                </c:pt>
                <c:pt idx="110">
                  <c:v>212.75</c:v>
                </c:pt>
                <c:pt idx="111">
                  <c:v>216.5</c:v>
                </c:pt>
                <c:pt idx="112">
                  <c:v>208</c:v>
                </c:pt>
                <c:pt idx="113">
                  <c:v>229</c:v>
                </c:pt>
                <c:pt idx="114">
                  <c:v>260</c:v>
                </c:pt>
                <c:pt idx="115">
                  <c:v>263.75</c:v>
                </c:pt>
                <c:pt idx="116">
                  <c:v>265.75</c:v>
                </c:pt>
                <c:pt idx="117">
                  <c:v>265.25</c:v>
                </c:pt>
                <c:pt idx="118">
                  <c:v>269.5</c:v>
                </c:pt>
                <c:pt idx="119">
                  <c:v>250.25</c:v>
                </c:pt>
                <c:pt idx="120">
                  <c:v>247.75</c:v>
                </c:pt>
                <c:pt idx="121">
                  <c:v>248.25</c:v>
                </c:pt>
                <c:pt idx="122">
                  <c:v>238.75</c:v>
                </c:pt>
                <c:pt idx="123">
                  <c:v>252.25</c:v>
                </c:pt>
                <c:pt idx="124">
                  <c:v>206</c:v>
                </c:pt>
                <c:pt idx="125">
                  <c:v>193.75</c:v>
                </c:pt>
                <c:pt idx="126">
                  <c:v>189.75</c:v>
                </c:pt>
                <c:pt idx="127">
                  <c:v>187.25</c:v>
                </c:pt>
                <c:pt idx="128">
                  <c:v>193.25</c:v>
                </c:pt>
                <c:pt idx="129">
                  <c:v>204</c:v>
                </c:pt>
                <c:pt idx="130">
                  <c:v>209.75</c:v>
                </c:pt>
                <c:pt idx="131">
                  <c:v>209</c:v>
                </c:pt>
                <c:pt idx="132">
                  <c:v>192.5</c:v>
                </c:pt>
                <c:pt idx="133">
                  <c:v>201.25</c:v>
                </c:pt>
                <c:pt idx="134">
                  <c:v>207.75</c:v>
                </c:pt>
                <c:pt idx="135">
                  <c:v>215.25</c:v>
                </c:pt>
                <c:pt idx="136">
                  <c:v>191.5</c:v>
                </c:pt>
                <c:pt idx="137">
                  <c:v>185.75</c:v>
                </c:pt>
                <c:pt idx="138">
                  <c:v>170.5</c:v>
                </c:pt>
                <c:pt idx="139">
                  <c:v>174.25</c:v>
                </c:pt>
                <c:pt idx="140">
                  <c:v>152.75</c:v>
                </c:pt>
                <c:pt idx="141">
                  <c:v>172.25</c:v>
                </c:pt>
                <c:pt idx="142">
                  <c:v>184.25</c:v>
                </c:pt>
                <c:pt idx="143">
                  <c:v>200</c:v>
                </c:pt>
                <c:pt idx="144">
                  <c:v>185.5</c:v>
                </c:pt>
                <c:pt idx="145">
                  <c:v>187.5</c:v>
                </c:pt>
                <c:pt idx="146">
                  <c:v>187.5</c:v>
                </c:pt>
                <c:pt idx="147">
                  <c:v>178</c:v>
                </c:pt>
                <c:pt idx="148">
                  <c:v>176</c:v>
                </c:pt>
                <c:pt idx="149">
                  <c:v>201.25</c:v>
                </c:pt>
                <c:pt idx="150">
                  <c:v>180.5</c:v>
                </c:pt>
                <c:pt idx="151">
                  <c:v>160.25</c:v>
                </c:pt>
                <c:pt idx="152">
                  <c:v>174.5</c:v>
                </c:pt>
                <c:pt idx="153">
                  <c:v>180.75</c:v>
                </c:pt>
                <c:pt idx="154">
                  <c:v>176.75</c:v>
                </c:pt>
                <c:pt idx="155">
                  <c:v>173.5</c:v>
                </c:pt>
                <c:pt idx="156">
                  <c:v>163.75</c:v>
                </c:pt>
                <c:pt idx="157">
                  <c:v>147.25</c:v>
                </c:pt>
                <c:pt idx="158">
                  <c:v>152.75</c:v>
                </c:pt>
                <c:pt idx="159">
                  <c:v>151.5</c:v>
                </c:pt>
                <c:pt idx="160">
                  <c:v>164.75</c:v>
                </c:pt>
                <c:pt idx="161">
                  <c:v>155.75</c:v>
                </c:pt>
                <c:pt idx="162">
                  <c:v>166</c:v>
                </c:pt>
                <c:pt idx="163">
                  <c:v>154.75</c:v>
                </c:pt>
                <c:pt idx="164">
                  <c:v>160.5</c:v>
                </c:pt>
                <c:pt idx="165">
                  <c:v>165.75</c:v>
                </c:pt>
                <c:pt idx="166">
                  <c:v>162</c:v>
                </c:pt>
                <c:pt idx="167">
                  <c:v>168</c:v>
                </c:pt>
                <c:pt idx="168">
                  <c:v>165.5</c:v>
                </c:pt>
                <c:pt idx="169">
                  <c:v>172.25</c:v>
                </c:pt>
                <c:pt idx="170">
                  <c:v>164.5</c:v>
                </c:pt>
                <c:pt idx="171">
                  <c:v>168.25</c:v>
                </c:pt>
                <c:pt idx="172">
                  <c:v>166.75</c:v>
                </c:pt>
                <c:pt idx="173">
                  <c:v>176.5</c:v>
                </c:pt>
                <c:pt idx="174">
                  <c:v>168.25</c:v>
                </c:pt>
                <c:pt idx="175">
                  <c:v>155.75</c:v>
                </c:pt>
                <c:pt idx="176">
                  <c:v>166</c:v>
                </c:pt>
                <c:pt idx="177">
                  <c:v>162</c:v>
                </c:pt>
                <c:pt idx="178">
                  <c:v>159.5</c:v>
                </c:pt>
                <c:pt idx="179">
                  <c:v>159</c:v>
                </c:pt>
                <c:pt idx="180">
                  <c:v>158.25</c:v>
                </c:pt>
                <c:pt idx="181">
                  <c:v>166.75</c:v>
                </c:pt>
                <c:pt idx="182">
                  <c:v>163.75</c:v>
                </c:pt>
                <c:pt idx="183">
                  <c:v>168.25</c:v>
                </c:pt>
                <c:pt idx="184">
                  <c:v>182.75</c:v>
                </c:pt>
                <c:pt idx="185">
                  <c:v>178.5</c:v>
                </c:pt>
                <c:pt idx="186">
                  <c:v>202.25</c:v>
                </c:pt>
                <c:pt idx="187">
                  <c:v>204.75</c:v>
                </c:pt>
                <c:pt idx="188">
                  <c:v>201.5</c:v>
                </c:pt>
                <c:pt idx="189">
                  <c:v>198.5</c:v>
                </c:pt>
                <c:pt idx="190">
                  <c:v>201.25</c:v>
                </c:pt>
                <c:pt idx="191">
                  <c:v>203.25</c:v>
                </c:pt>
                <c:pt idx="192">
                  <c:v>204.25</c:v>
                </c:pt>
                <c:pt idx="193">
                  <c:v>193.25</c:v>
                </c:pt>
                <c:pt idx="194">
                  <c:v>185.75</c:v>
                </c:pt>
                <c:pt idx="195">
                  <c:v>183.25</c:v>
                </c:pt>
                <c:pt idx="196">
                  <c:v>185.25</c:v>
                </c:pt>
                <c:pt idx="197">
                  <c:v>180.25</c:v>
                </c:pt>
                <c:pt idx="198">
                  <c:v>174.75</c:v>
                </c:pt>
                <c:pt idx="199">
                  <c:v>164.25</c:v>
                </c:pt>
                <c:pt idx="200">
                  <c:v>174.75</c:v>
                </c:pt>
                <c:pt idx="201">
                  <c:v>178</c:v>
                </c:pt>
                <c:pt idx="202">
                  <c:v>185.5</c:v>
                </c:pt>
                <c:pt idx="203">
                  <c:v>188.75</c:v>
                </c:pt>
                <c:pt idx="204">
                  <c:v>191</c:v>
                </c:pt>
                <c:pt idx="205">
                  <c:v>187.5</c:v>
                </c:pt>
                <c:pt idx="206">
                  <c:v>196.25</c:v>
                </c:pt>
                <c:pt idx="207">
                  <c:v>195.75</c:v>
                </c:pt>
                <c:pt idx="208">
                  <c:v>188.25</c:v>
                </c:pt>
                <c:pt idx="209">
                  <c:v>180.5</c:v>
                </c:pt>
                <c:pt idx="210">
                  <c:v>182.75</c:v>
                </c:pt>
                <c:pt idx="211">
                  <c:v>187.75</c:v>
                </c:pt>
                <c:pt idx="212">
                  <c:v>197.75</c:v>
                </c:pt>
                <c:pt idx="213">
                  <c:v>205.25</c:v>
                </c:pt>
                <c:pt idx="214">
                  <c:v>210.25</c:v>
                </c:pt>
                <c:pt idx="215">
                  <c:v>213.25</c:v>
                </c:pt>
                <c:pt idx="216">
                  <c:v>227</c:v>
                </c:pt>
                <c:pt idx="217">
                  <c:v>245</c:v>
                </c:pt>
                <c:pt idx="218">
                  <c:v>215.5</c:v>
                </c:pt>
                <c:pt idx="219">
                  <c:v>257.75</c:v>
                </c:pt>
                <c:pt idx="220">
                  <c:v>213.75</c:v>
                </c:pt>
                <c:pt idx="221">
                  <c:v>209.25</c:v>
                </c:pt>
                <c:pt idx="222">
                  <c:v>223.25</c:v>
                </c:pt>
                <c:pt idx="223">
                  <c:v>248.75</c:v>
                </c:pt>
                <c:pt idx="224">
                  <c:v>258</c:v>
                </c:pt>
                <c:pt idx="225">
                  <c:v>283.25</c:v>
                </c:pt>
                <c:pt idx="226">
                  <c:v>279.5</c:v>
                </c:pt>
                <c:pt idx="227">
                  <c:v>278.5</c:v>
                </c:pt>
                <c:pt idx="228">
                  <c:v>292.14</c:v>
                </c:pt>
                <c:pt idx="229">
                  <c:v>301.04000000000002</c:v>
                </c:pt>
                <c:pt idx="230">
                  <c:v>310.2</c:v>
                </c:pt>
                <c:pt idx="231">
                  <c:v>319.64999999999998</c:v>
                </c:pt>
                <c:pt idx="232">
                  <c:v>329.38</c:v>
                </c:pt>
                <c:pt idx="233">
                  <c:v>339.41</c:v>
                </c:pt>
                <c:pt idx="234">
                  <c:v>349.75</c:v>
                </c:pt>
                <c:pt idx="235">
                  <c:v>360.4</c:v>
                </c:pt>
                <c:pt idx="236">
                  <c:v>371.37</c:v>
                </c:pt>
                <c:pt idx="237">
                  <c:v>382.68</c:v>
                </c:pt>
                <c:pt idx="238">
                  <c:v>394.33</c:v>
                </c:pt>
                <c:pt idx="239">
                  <c:v>406.34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405-4FEA-85F0-FE59CA689C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91505503"/>
        <c:axId val="691519647"/>
      </c:lineChart>
      <c:dateAx>
        <c:axId val="697422879"/>
        <c:scaling>
          <c:orientation val="minMax"/>
        </c:scaling>
        <c:delete val="0"/>
        <c:axPos val="b"/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yyyy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27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97422463"/>
        <c:crosses val="autoZero"/>
        <c:auto val="1"/>
        <c:lblOffset val="100"/>
        <c:baseTimeUnit val="months"/>
        <c:majorUnit val="12"/>
        <c:majorTimeUnit val="months"/>
      </c:dateAx>
      <c:valAx>
        <c:axId val="6974224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Cours du nickel</a:t>
                </a:r>
                <a:r>
                  <a:rPr lang="fr-FR" baseline="0"/>
                  <a:t> en $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97422879"/>
        <c:crosses val="autoZero"/>
        <c:crossBetween val="between"/>
      </c:valAx>
      <c:valAx>
        <c:axId val="691519647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Cours du blé</a:t>
                </a:r>
                <a:r>
                  <a:rPr lang="fr-FR" baseline="0"/>
                  <a:t> en €</a:t>
                </a:r>
                <a:endParaRPr lang="fr-F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91505503"/>
        <c:crosses val="max"/>
        <c:crossBetween val="between"/>
      </c:valAx>
      <c:dateAx>
        <c:axId val="691505503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691519647"/>
        <c:crosses val="autoZero"/>
        <c:auto val="1"/>
        <c:lblOffset val="100"/>
        <c:baseTimeUnit val="months"/>
        <c:majorUnit val="1"/>
        <c:minorUnit val="1"/>
      </c:date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4/3/2023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4/3/2023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4/3/2023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4/3/2023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4/3/2023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4/3/2023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4/3/2023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4/3/2023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4/3/2023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4/3/2023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4/3/2023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4/3/2023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4/3/2023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913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4/3/2023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4/3/2023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4/3/2023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4/3/2023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4/3/2023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4/3/2023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  <p:sldLayoutId id="2147483707" r:id="rId3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 l="11308" r="11308"/>
          <a:stretch/>
        </p:blipFill>
        <p:spPr>
          <a:xfrm>
            <a:off x="1134319" y="0"/>
            <a:ext cx="11057681" cy="6858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524000" y="4745672"/>
            <a:ext cx="6504264" cy="108104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fr-FR" sz="1800" spc="0">
                <a:solidFill>
                  <a:schemeClr val="bg1"/>
                </a:solidFill>
              </a:rPr>
              <a:t>Comparaison de l’algorithme de Box et Jenkins aux</a:t>
            </a:r>
          </a:p>
          <a:p>
            <a:pPr>
              <a:lnSpc>
                <a:spcPct val="100000"/>
              </a:lnSpc>
            </a:pPr>
            <a:r>
              <a:rPr lang="fr-FR" sz="1800" spc="0">
                <a:solidFill>
                  <a:schemeClr val="bg1"/>
                </a:solidFill>
              </a:rPr>
              <a:t>méthodes de prévision traditionnelles pour la prévision de</a:t>
            </a:r>
          </a:p>
          <a:p>
            <a:pPr>
              <a:lnSpc>
                <a:spcPct val="100000"/>
              </a:lnSpc>
            </a:pPr>
            <a:r>
              <a:rPr lang="fr-FR" sz="1800" spc="0">
                <a:solidFill>
                  <a:schemeClr val="bg1"/>
                </a:solidFill>
              </a:rPr>
              <a:t>deux matières premières : le blé et le nickel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5321417" cy="2387600"/>
          </a:xfrm>
        </p:spPr>
        <p:txBody>
          <a:bodyPr/>
          <a:lstStyle/>
          <a:p>
            <a:r>
              <a:rPr lang="en-US"/>
              <a:t>Projet d’économétrie</a:t>
            </a:r>
            <a:br>
              <a:rPr lang="en-US"/>
            </a:br>
            <a:r>
              <a:rPr lang="en-US"/>
              <a:t>Appliquée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E521-26F4-4447-B1CC-8C53DAA622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3600"/>
              <a:t>Prévision selon </a:t>
            </a:r>
            <a:br>
              <a:rPr lang="en-US" sz="3600"/>
            </a:br>
            <a:r>
              <a:rPr lang="en-US" sz="3600"/>
              <a:t>la méthodologie de Box et Jenkins</a:t>
            </a:r>
            <a:endParaRPr lang="fr-FR" sz="36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E62CD1-79B4-4E3D-A9E9-E3291E24D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3" y="2571750"/>
            <a:ext cx="2798252" cy="2470230"/>
          </a:xfrm>
        </p:spPr>
        <p:txBody>
          <a:bodyPr>
            <a:normAutofit/>
          </a:bodyPr>
          <a:lstStyle/>
          <a:p>
            <a:pPr algn="ctr"/>
            <a:r>
              <a:rPr lang="en-US" sz="1800" b="1"/>
              <a:t>Algorithme de Box et Jenkins</a:t>
            </a:r>
            <a:endParaRPr lang="en-US" sz="1800"/>
          </a:p>
          <a:p>
            <a:pPr marL="342900" indent="-342900">
              <a:buFont typeface="+mj-lt"/>
              <a:buAutoNum type="arabicPeriod"/>
            </a:pPr>
            <a:r>
              <a:rPr lang="en-US" sz="1800"/>
              <a:t>Transformation.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/>
              <a:t>Identification.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/>
              <a:t>Estimation.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/>
              <a:t>Validation.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/>
              <a:t>Prévision.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B4C394-46EA-49F1-969C-0753051D6828}"/>
              </a:ext>
            </a:extLst>
          </p:cNvPr>
          <p:cNvSpPr txBox="1"/>
          <p:nvPr/>
        </p:nvSpPr>
        <p:spPr>
          <a:xfrm>
            <a:off x="4589928" y="1796454"/>
            <a:ext cx="673249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Test BDS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latin typeface="+mj-lt"/>
              </a:rPr>
              <a:t>Les échantillons du blé peuvent être modélisés par des ARMA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>
                <a:latin typeface="+mj-lt"/>
              </a:rPr>
              <a:t>Les échantillons du nickel sont 𝑖.𝑖.𝑑.</a:t>
            </a:r>
          </a:p>
          <a:p>
            <a:endParaRPr lang="fr-FR">
              <a:latin typeface="+mj-lt"/>
            </a:endParaRPr>
          </a:p>
          <a:p>
            <a:r>
              <a:rPr lang="fr-FR"/>
              <a:t>Identification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>
                <a:latin typeface="+mj-lt"/>
              </a:rPr>
              <a:t>Les processus identifiés du blé ante-Covid sont : </a:t>
            </a:r>
            <a:br>
              <a:rPr lang="fr-FR">
                <a:latin typeface="+mj-lt"/>
              </a:rPr>
            </a:br>
            <a:r>
              <a:rPr lang="fr-FR">
                <a:latin typeface="+mj-lt"/>
              </a:rPr>
              <a:t>AR(1), MA(1) et ARMA(1,1).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>
                <a:latin typeface="+mj-lt"/>
              </a:rPr>
              <a:t>Les processus identifiés du blé post-Covid sont :</a:t>
            </a:r>
            <a:br>
              <a:rPr lang="fr-FR">
                <a:latin typeface="+mj-lt"/>
              </a:rPr>
            </a:br>
            <a:r>
              <a:rPr lang="fr-FR">
                <a:latin typeface="+mj-lt"/>
              </a:rPr>
              <a:t>AR(1), MA(1) et ARMA(1,1).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1CA7D-8118-43A8-B0EE-27E8FD7AC8EA}"/>
              </a:ext>
            </a:extLst>
          </p:cNvPr>
          <p:cNvSpPr txBox="1"/>
          <p:nvPr/>
        </p:nvSpPr>
        <p:spPr>
          <a:xfrm>
            <a:off x="4589927" y="4474110"/>
            <a:ext cx="6732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Les modèles sont estimés par la méthode des MCO</a:t>
            </a:r>
            <a:endParaRPr lang="fr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C775C9-3AD3-48BC-91AF-A9E45CA7FE80}"/>
              </a:ext>
            </a:extLst>
          </p:cNvPr>
          <p:cNvSpPr txBox="1"/>
          <p:nvPr/>
        </p:nvSpPr>
        <p:spPr>
          <a:xfrm>
            <a:off x="4589926" y="4932726"/>
            <a:ext cx="67324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Pour les deux échantillons, le modèle AR(1) est celui qui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+mj-lt"/>
              </a:rPr>
              <a:t>Minimise le critère d’Akaike.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+mj-lt"/>
              </a:rPr>
              <a:t>A un paramètre siginificatif.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+mj-lt"/>
              </a:rPr>
              <a:t>Des résidus qui suivent un bruit blanc : </a:t>
            </a:r>
            <a:br>
              <a:rPr lang="en-US">
                <a:latin typeface="+mj-lt"/>
              </a:rPr>
            </a:br>
            <a:r>
              <a:rPr lang="en-US">
                <a:latin typeface="+mj-lt"/>
              </a:rPr>
              <a:t>homoscédastiques, non autocorrélés et normalement distribués .</a:t>
            </a:r>
          </a:p>
        </p:txBody>
      </p:sp>
    </p:spTree>
    <p:extLst>
      <p:ext uri="{BB962C8B-B14F-4D97-AF65-F5344CB8AC3E}">
        <p14:creationId xmlns:p14="http://schemas.microsoft.com/office/powerpoint/2010/main" val="4242426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9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24793"/>
                                      </p:to>
                                    </p:animClr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24793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9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24793"/>
                                      </p:to>
                                    </p:animClr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24793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19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24793"/>
                                      </p:to>
                                    </p:animClr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24793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E521-26F4-4447-B1CC-8C53DAA622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3600"/>
              <a:t>Comparaison des méthodes de prévision</a:t>
            </a:r>
            <a:endParaRPr lang="fr-FR" sz="36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0A1020D-196E-494A-8BB8-206428227CE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>
                <a:latin typeface="+mn-lt"/>
              </a:rPr>
              <a:t>Pour le blé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/>
          </a:p>
          <a:p>
            <a:endParaRPr lang="en-US" sz="2000"/>
          </a:p>
          <a:p>
            <a:endParaRPr lang="en-US" sz="2000"/>
          </a:p>
          <a:p>
            <a:r>
              <a:rPr lang="fr-FR" sz="2000"/>
              <a:t>Le meilleur modèle est le lissage exponentiel double sur l’échantillon post-Covid19 (2016-2021)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/>
              <a:t>Pour le Nickel 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/>
              <a:t>Il n’est pas possible de modéliser par ARMA.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/>
              <a:t>Le Meilleur modèle est le </a:t>
            </a:r>
            <a:r>
              <a:rPr lang="en-US" sz="2000" b="1"/>
              <a:t>lissage de Holt-Winters </a:t>
            </a:r>
            <a:r>
              <a:rPr lang="en-US" sz="2000"/>
              <a:t>sur l’échantillon ante-Covid19 (2016-2019).</a:t>
            </a:r>
          </a:p>
          <a:p>
            <a:endParaRPr lang="en-US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A3C40FD7-AA45-4B35-AA5A-076500048B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5602815"/>
              </p:ext>
            </p:extLst>
          </p:nvPr>
        </p:nvGraphicFramePr>
        <p:xfrm>
          <a:off x="3083859" y="2078810"/>
          <a:ext cx="5658222" cy="1889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33600">
                  <a:extLst>
                    <a:ext uri="{9D8B030D-6E8A-4147-A177-3AD203B41FA5}">
                      <a16:colId xmlns:a16="http://schemas.microsoft.com/office/drawing/2014/main" val="3252635327"/>
                    </a:ext>
                  </a:extLst>
                </a:gridCol>
                <a:gridCol w="1638548">
                  <a:extLst>
                    <a:ext uri="{9D8B030D-6E8A-4147-A177-3AD203B41FA5}">
                      <a16:colId xmlns:a16="http://schemas.microsoft.com/office/drawing/2014/main" val="1777409000"/>
                    </a:ext>
                  </a:extLst>
                </a:gridCol>
                <a:gridCol w="1886074">
                  <a:extLst>
                    <a:ext uri="{9D8B030D-6E8A-4147-A177-3AD203B41FA5}">
                      <a16:colId xmlns:a16="http://schemas.microsoft.com/office/drawing/2014/main" val="1659956109"/>
                    </a:ext>
                  </a:extLst>
                </a:gridCol>
              </a:tblGrid>
              <a:tr h="271280"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1"/>
                          </a:solidFill>
                          <a:latin typeface="+mn-lt"/>
                        </a:rPr>
                        <a:t>Méthode</a:t>
                      </a:r>
                      <a:endParaRPr lang="fr-FR" sz="1600" b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solidFill>
                      <a:srgbClr val="395F9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1"/>
                          </a:solidFill>
                          <a:latin typeface="+mn-lt"/>
                        </a:rPr>
                        <a:t>MSE</a:t>
                      </a:r>
                      <a:endParaRPr lang="fr-FR" sz="1600" b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solidFill>
                      <a:srgbClr val="395F9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>
                          <a:solidFill>
                            <a:schemeClr val="bg1"/>
                          </a:solidFill>
                          <a:latin typeface="+mn-lt"/>
                        </a:rPr>
                        <a:t>RMSE</a:t>
                      </a:r>
                    </a:p>
                  </a:txBody>
                  <a:tcPr anchor="ctr">
                    <a:solidFill>
                      <a:srgbClr val="395F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487476"/>
                  </a:ext>
                </a:extLst>
              </a:tr>
              <a:tr h="36563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+mj-lt"/>
                        </a:rPr>
                        <a:t>LED </a:t>
                      </a:r>
                    </a:p>
                    <a:p>
                      <a:pPr algn="ctr"/>
                      <a:r>
                        <a:rPr lang="en-US" sz="1400">
                          <a:latin typeface="+mj-lt"/>
                        </a:rPr>
                        <a:t>(post-Covid19)</a:t>
                      </a:r>
                      <a:endParaRPr lang="fr-FR" sz="14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+mj-lt"/>
                        </a:rPr>
                        <a:t>2609,42</a:t>
                      </a:r>
                      <a:endParaRPr lang="fr-FR" sz="140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+mj-lt"/>
                        </a:rPr>
                        <a:t>51,08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0415658"/>
                  </a:ext>
                </a:extLst>
              </a:tr>
              <a:tr h="36563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Box-Jenkins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(ante-Covid19)</a:t>
                      </a:r>
                      <a:endParaRPr lang="fr-FR" sz="1400" kern="120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>
                          <a:latin typeface="+mj-lt"/>
                        </a:rPr>
                        <a:t>25397,24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>
                          <a:latin typeface="+mj-lt"/>
                        </a:rPr>
                        <a:t>159,37</a:t>
                      </a:r>
                      <a:endParaRPr lang="en-US" sz="140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5856494"/>
                  </a:ext>
                </a:extLst>
              </a:tr>
              <a:tr h="36563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+mj-lt"/>
                        </a:rPr>
                        <a:t>Box-Jenkins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(post-Covid19)</a:t>
                      </a:r>
                      <a:endParaRPr lang="fr-FR" sz="1400">
                        <a:latin typeface="+mj-lt"/>
                      </a:endParaRPr>
                    </a:p>
                  </a:txBody>
                  <a:tcPr anchor="ctr">
                    <a:lnB w="12700" cap="flat" cmpd="sng" algn="ctr">
                      <a:solidFill>
                        <a:srgbClr val="395F9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+mj-lt"/>
                        </a:rPr>
                        <a:t>5408,62</a:t>
                      </a:r>
                      <a:endParaRPr lang="fr-FR" sz="1400">
                        <a:latin typeface="+mj-lt"/>
                      </a:endParaRPr>
                    </a:p>
                  </a:txBody>
                  <a:tcPr anchor="ctr">
                    <a:lnB w="12700" cap="flat" cmpd="sng" algn="ctr">
                      <a:solidFill>
                        <a:srgbClr val="395F9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+mj-lt"/>
                        </a:rPr>
                        <a:t>73,54</a:t>
                      </a:r>
                    </a:p>
                  </a:txBody>
                  <a:tcPr anchor="ctr">
                    <a:lnB w="12700" cap="flat" cmpd="sng" algn="ctr">
                      <a:solidFill>
                        <a:srgbClr val="395F9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5593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80804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EDDC0-0683-4355-A2A1-0D4E26E6B7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/>
              <a:t>Merci de votre écoute</a:t>
            </a:r>
            <a:endParaRPr lang="fr-FR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7D26826F-56E8-49BD-A337-B1E66DFBAE9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85759897"/>
              </p:ext>
            </p:extLst>
          </p:nvPr>
        </p:nvGraphicFramePr>
        <p:xfrm>
          <a:off x="392623" y="1628775"/>
          <a:ext cx="11369068" cy="47899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62208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0"/>
                                        <p:tgtEl>
                                          <p:spTgt spid="8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 uiExpand="1">
        <p:bldSub>
          <a:bldChart bld="series"/>
        </p:bldSub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A3E2D02-7541-400C-8D77-E893E005F3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/>
              <a:t>Introduction</a:t>
            </a:r>
            <a:endParaRPr lang="fr-FR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026F38F-829F-4F27-97CA-6E7BF9881D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3429000"/>
            <a:ext cx="11369070" cy="130324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sz="2400"/>
              <a:t>Quelles sont les méthodes parmi celles traditionnelles et celle de Box et Jenkins les plus performantes pour prévoir l'évolution du prix en 2023 de deux matières premières de natures différentes, à savoir le blé et le nickel.</a:t>
            </a:r>
          </a:p>
        </p:txBody>
      </p:sp>
    </p:spTree>
    <p:extLst>
      <p:ext uri="{BB962C8B-B14F-4D97-AF65-F5344CB8AC3E}">
        <p14:creationId xmlns:p14="http://schemas.microsoft.com/office/powerpoint/2010/main" val="1098207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A3E2D02-7541-400C-8D77-E893E005F3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/>
              <a:t>Introduction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9A396-98A6-40A5-BF22-E0C60D0FCA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811" y="3254528"/>
            <a:ext cx="5181600" cy="1645558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fr-FR"/>
              <a:t>Analyse macroéconomique et technique des deux cours.</a:t>
            </a:r>
          </a:p>
          <a:p>
            <a:pPr marL="342900" indent="-342900">
              <a:buFont typeface="+mj-lt"/>
              <a:buAutoNum type="arabicPeriod"/>
            </a:pPr>
            <a:r>
              <a:rPr lang="fr-FR"/>
              <a:t>Analyse de la saisonnalité et de la tendance.</a:t>
            </a:r>
          </a:p>
          <a:p>
            <a:pPr marL="342900" indent="-342900">
              <a:buFont typeface="+mj-lt"/>
              <a:buAutoNum type="arabicPeriod"/>
            </a:pPr>
            <a:r>
              <a:rPr lang="fr-FR"/>
              <a:t>Prévision par les méthodes traditionnelles.</a:t>
            </a:r>
          </a:p>
          <a:p>
            <a:pPr marL="342900" indent="-342900">
              <a:buFont typeface="+mj-lt"/>
              <a:buAutoNum type="arabicPeriod"/>
            </a:pPr>
            <a:r>
              <a:rPr lang="fr-FR"/>
              <a:t>Prévision par la méthode de Box et Jenkins.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D5AA06-0205-4693-AC33-77EAD50D26C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781727"/>
            <a:ext cx="4019986" cy="466166"/>
          </a:xfrm>
        </p:spPr>
        <p:txBody>
          <a:bodyPr>
            <a:normAutofit lnSpcReduction="10000"/>
          </a:bodyPr>
          <a:lstStyle/>
          <a:p>
            <a:pPr algn="ctr"/>
            <a:r>
              <a:rPr lang="en-US">
                <a:latin typeface="+mj-lt"/>
              </a:rPr>
              <a:t>Problématique</a:t>
            </a:r>
            <a:endParaRPr lang="fr-FR">
              <a:latin typeface="+mj-lt"/>
            </a:endParaRP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026F38F-829F-4F27-97CA-6E7BF9881D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08811" y="2837589"/>
            <a:ext cx="5183188" cy="466165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>
                <a:latin typeface="+mj-lt"/>
              </a:rPr>
              <a:t>Plan</a:t>
            </a:r>
            <a:endParaRPr lang="fr-FR" sz="2400">
              <a:latin typeface="+mj-lt"/>
            </a:endParaRP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3FDCE8A-1896-445C-AF31-626B3718DE1A}"/>
              </a:ext>
            </a:extLst>
          </p:cNvPr>
          <p:cNvSpPr txBox="1">
            <a:spLocks/>
          </p:cNvSpPr>
          <p:nvPr/>
        </p:nvSpPr>
        <p:spPr>
          <a:xfrm>
            <a:off x="394213" y="3826273"/>
            <a:ext cx="4019986" cy="502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>
                <a:solidFill>
                  <a:schemeClr val="tx1"/>
                </a:solidFill>
                <a:latin typeface="Speak Pro" panose="020B0504020101020102" pitchFamily="34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latin typeface="+mj-lt"/>
              </a:rPr>
              <a:t>Deux matières premières</a:t>
            </a:r>
            <a:endParaRPr lang="fr-FR">
              <a:latin typeface="+mj-lt"/>
            </a:endParaRPr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B37F514B-EFA8-4620-AE35-F0AED4D18645}"/>
              </a:ext>
            </a:extLst>
          </p:cNvPr>
          <p:cNvSpPr txBox="1">
            <a:spLocks/>
          </p:cNvSpPr>
          <p:nvPr/>
        </p:nvSpPr>
        <p:spPr>
          <a:xfrm>
            <a:off x="391033" y="4324687"/>
            <a:ext cx="4019986" cy="13435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/>
              <a:t>Le blé, coté à Euronext Paris.</a:t>
            </a:r>
          </a:p>
          <a:p>
            <a:pPr algn="ctr"/>
            <a:r>
              <a:rPr lang="fr-FR"/>
              <a:t>Le nickel, coté au London Metal Exchange.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48D08BD-FE5A-4F67-8D35-CBDB61A6FB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4" y="2247893"/>
            <a:ext cx="4021575" cy="1645559"/>
          </a:xfrm>
        </p:spPr>
        <p:txBody>
          <a:bodyPr/>
          <a:lstStyle/>
          <a:p>
            <a:pPr marL="0" indent="0" algn="ctr">
              <a:buNone/>
            </a:pPr>
            <a:r>
              <a:rPr lang="fr-FR" sz="1600"/>
              <a:t>Quelles sont les méthodes parmi celles traditionnelles et celle de Box et Jenkins les plus performantes pour prévoir l'évolution du prix en 2023 de deux matières premières de natures différentes, à savoir le blé et le nickel.</a:t>
            </a:r>
          </a:p>
          <a:p>
            <a:pPr marL="0" indent="0">
              <a:buNone/>
            </a:pPr>
            <a:endParaRPr lang="fr-FR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9529305-D80C-4E9E-860D-1214DFBFB9E8}"/>
              </a:ext>
            </a:extLst>
          </p:cNvPr>
          <p:cNvSpPr txBox="1">
            <a:spLocks/>
          </p:cNvSpPr>
          <p:nvPr/>
        </p:nvSpPr>
        <p:spPr>
          <a:xfrm>
            <a:off x="387853" y="5166172"/>
            <a:ext cx="4019986" cy="502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>
                <a:solidFill>
                  <a:schemeClr val="tx1"/>
                </a:solidFill>
                <a:latin typeface="Speak Pro" panose="020B0504020101020102" pitchFamily="34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latin typeface="+mj-lt"/>
              </a:rPr>
              <a:t>Deux échantillons</a:t>
            </a:r>
            <a:endParaRPr lang="fr-FR">
              <a:latin typeface="+mj-lt"/>
            </a:endParaRPr>
          </a:p>
        </p:txBody>
      </p:sp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915B192E-90D9-40CD-840F-D17FCE5370D5}"/>
              </a:ext>
            </a:extLst>
          </p:cNvPr>
          <p:cNvSpPr txBox="1">
            <a:spLocks/>
          </p:cNvSpPr>
          <p:nvPr/>
        </p:nvSpPr>
        <p:spPr>
          <a:xfrm>
            <a:off x="394213" y="5668240"/>
            <a:ext cx="4019986" cy="13435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/>
              <a:t>Un ante-Covid19 (2016-2019).</a:t>
            </a:r>
          </a:p>
          <a:p>
            <a:pPr algn="ctr"/>
            <a:r>
              <a:rPr lang="fr-FR"/>
              <a:t>Un post-Covid19 (2016-2021).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51768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4AF3D-68EA-4F40-BBDE-462B2FC969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/>
              <a:t>Analyse macroéconomique</a:t>
            </a:r>
            <a:endParaRPr lang="fr-FR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7E8557-EF48-4E9D-9AC3-1414F3DF24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79602" y="1908491"/>
            <a:ext cx="2635110" cy="4082734"/>
          </a:xfrm>
        </p:spPr>
        <p:txBody>
          <a:bodyPr>
            <a:normAutofit/>
          </a:bodyPr>
          <a:lstStyle/>
          <a:p>
            <a:pPr algn="ctr"/>
            <a:r>
              <a:rPr lang="en-US" sz="1600" b="1"/>
              <a:t>2003</a:t>
            </a:r>
            <a:br>
              <a:rPr lang="en-US" sz="1600"/>
            </a:br>
            <a:r>
              <a:rPr lang="en-US" sz="1600"/>
              <a:t>Sécheresse</a:t>
            </a:r>
          </a:p>
          <a:p>
            <a:pPr algn="ctr"/>
            <a:endParaRPr lang="en-US" sz="1600" b="1"/>
          </a:p>
          <a:p>
            <a:pPr algn="ctr"/>
            <a:r>
              <a:rPr lang="en-US" sz="1600" b="1"/>
              <a:t>2007-2008</a:t>
            </a:r>
            <a:br>
              <a:rPr lang="en-US" sz="1600"/>
            </a:br>
            <a:r>
              <a:rPr lang="en-US" sz="1600"/>
              <a:t>Crise des subprimes</a:t>
            </a:r>
          </a:p>
          <a:p>
            <a:pPr algn="ctr"/>
            <a:endParaRPr lang="fr-FR" sz="1600" b="1"/>
          </a:p>
          <a:p>
            <a:pPr algn="ctr"/>
            <a:r>
              <a:rPr lang="fr-FR" sz="1600" b="1"/>
              <a:t>2010-2013</a:t>
            </a:r>
            <a:br>
              <a:rPr lang="fr-FR" sz="1600"/>
            </a:br>
            <a:r>
              <a:rPr lang="fr-FR" sz="1600"/>
              <a:t>Crise de la dette Européenne</a:t>
            </a:r>
          </a:p>
          <a:p>
            <a:pPr algn="ctr"/>
            <a:endParaRPr lang="fr-FR" sz="1600" b="1"/>
          </a:p>
          <a:p>
            <a:pPr algn="ctr"/>
            <a:r>
              <a:rPr lang="fr-FR" sz="1600" b="1"/>
              <a:t>2020-2023</a:t>
            </a:r>
            <a:r>
              <a:rPr lang="fr-FR" sz="1600"/>
              <a:t> </a:t>
            </a:r>
            <a:br>
              <a:rPr lang="fr-FR" sz="1600"/>
            </a:br>
            <a:r>
              <a:rPr lang="fr-FR" sz="1600"/>
              <a:t>Pandémie de Covid-19</a:t>
            </a:r>
            <a:br>
              <a:rPr lang="fr-FR" sz="1600"/>
            </a:br>
            <a:r>
              <a:rPr lang="fr-FR" sz="1600"/>
              <a:t>Guerre russo-ukrainienne</a:t>
            </a:r>
            <a:br>
              <a:rPr lang="fr-FR" sz="1600"/>
            </a:br>
            <a:r>
              <a:rPr lang="fr-FR" sz="1600"/>
              <a:t>Réchauffement climatique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E0D45CFD-8DF5-41AB-8B93-20501F0830F0}"/>
              </a:ext>
            </a:extLst>
          </p:cNvPr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4120264676"/>
              </p:ext>
            </p:extLst>
          </p:nvPr>
        </p:nvGraphicFramePr>
        <p:xfrm>
          <a:off x="789408" y="1677457"/>
          <a:ext cx="7315200" cy="4508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3D5BABC-DC80-46D7-A72D-9F3C911329F0}"/>
              </a:ext>
            </a:extLst>
          </p:cNvPr>
          <p:cNvCxnSpPr>
            <a:cxnSpLocks/>
          </p:cNvCxnSpPr>
          <p:nvPr/>
        </p:nvCxnSpPr>
        <p:spPr>
          <a:xfrm flipH="1">
            <a:off x="2976282" y="3077523"/>
            <a:ext cx="6967818" cy="504461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B6A5CFD-C969-472A-8C87-29542812D90A}"/>
              </a:ext>
            </a:extLst>
          </p:cNvPr>
          <p:cNvCxnSpPr>
            <a:cxnSpLocks/>
          </p:cNvCxnSpPr>
          <p:nvPr/>
        </p:nvCxnSpPr>
        <p:spPr>
          <a:xfrm flipH="1" flipV="1">
            <a:off x="3935506" y="3704573"/>
            <a:ext cx="6008594" cy="297695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10FF60B-3A94-445E-B941-6F1ADE332EC2}"/>
              </a:ext>
            </a:extLst>
          </p:cNvPr>
          <p:cNvCxnSpPr>
            <a:cxnSpLocks/>
          </p:cNvCxnSpPr>
          <p:nvPr/>
        </p:nvCxnSpPr>
        <p:spPr>
          <a:xfrm flipH="1" flipV="1">
            <a:off x="6660776" y="3901547"/>
            <a:ext cx="3283324" cy="1136385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62C24F4-D479-4DF1-B363-5BBF5D70921D}"/>
              </a:ext>
            </a:extLst>
          </p:cNvPr>
          <p:cNvCxnSpPr>
            <a:cxnSpLocks/>
          </p:cNvCxnSpPr>
          <p:nvPr/>
        </p:nvCxnSpPr>
        <p:spPr>
          <a:xfrm flipH="1">
            <a:off x="1757082" y="2097741"/>
            <a:ext cx="8377518" cy="2017059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6935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 uiExpand="1">
        <p:bldSub>
          <a:bldChart bld="series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5E391-94BF-43A3-80E0-E3D00A3E02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/>
              <a:t>Analyse technique</a:t>
            </a:r>
            <a:endParaRPr lang="fr-FR"/>
          </a:p>
        </p:txBody>
      </p:sp>
      <p:graphicFrame>
        <p:nvGraphicFramePr>
          <p:cNvPr id="7" name="Table 38">
            <a:extLst>
              <a:ext uri="{FF2B5EF4-FFF2-40B4-BE49-F238E27FC236}">
                <a16:creationId xmlns:a16="http://schemas.microsoft.com/office/drawing/2014/main" id="{568BDD9E-ECB8-4A77-8566-E40B7BE23F89}"/>
              </a:ext>
            </a:extLst>
          </p:cNvPr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3679783541"/>
              </p:ext>
            </p:extLst>
          </p:nvPr>
        </p:nvGraphicFramePr>
        <p:xfrm>
          <a:off x="1994646" y="2377653"/>
          <a:ext cx="8202708" cy="29667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734236">
                  <a:extLst>
                    <a:ext uri="{9D8B030D-6E8A-4147-A177-3AD203B41FA5}">
                      <a16:colId xmlns:a16="http://schemas.microsoft.com/office/drawing/2014/main" val="1148395732"/>
                    </a:ext>
                  </a:extLst>
                </a:gridCol>
                <a:gridCol w="2734236">
                  <a:extLst>
                    <a:ext uri="{9D8B030D-6E8A-4147-A177-3AD203B41FA5}">
                      <a16:colId xmlns:a16="http://schemas.microsoft.com/office/drawing/2014/main" val="2837006667"/>
                    </a:ext>
                  </a:extLst>
                </a:gridCol>
                <a:gridCol w="2734236">
                  <a:extLst>
                    <a:ext uri="{9D8B030D-6E8A-4147-A177-3AD203B41FA5}">
                      <a16:colId xmlns:a16="http://schemas.microsoft.com/office/drawing/2014/main" val="41678324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</a:rPr>
                        <a:t>Indicateur</a:t>
                      </a:r>
                      <a:endParaRPr lang="fr-FR" b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95F9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</a:rPr>
                        <a:t>Blé</a:t>
                      </a:r>
                      <a:endParaRPr lang="fr-FR" b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95F9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</a:rPr>
                        <a:t>Nickel</a:t>
                      </a:r>
                      <a:endParaRPr lang="fr-FR" b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95F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7237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Bollingers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FF0000"/>
                          </a:solidFill>
                        </a:rPr>
                        <a:t>Baisse</a:t>
                      </a:r>
                      <a:endParaRPr lang="fr-FR" sz="16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B050"/>
                          </a:solidFill>
                        </a:rPr>
                        <a:t>Hausse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047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Stochastiques</a:t>
                      </a:r>
                      <a:endParaRPr lang="fr-FR" sz="16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FF0000"/>
                          </a:solidFill>
                        </a:rPr>
                        <a:t>Vente</a:t>
                      </a:r>
                      <a:endParaRPr lang="fr-FR" sz="16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B050"/>
                          </a:solidFill>
                        </a:rPr>
                        <a:t>Achat</a:t>
                      </a:r>
                      <a:endParaRPr lang="fr-FR" sz="160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275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CCI</a:t>
                      </a:r>
                      <a:endParaRPr lang="fr-FR" sz="16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FF0000"/>
                          </a:solidFill>
                        </a:rPr>
                        <a:t>Vente</a:t>
                      </a:r>
                      <a:endParaRPr lang="fr-FR" sz="16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B050"/>
                          </a:solidFill>
                        </a:rPr>
                        <a:t>Achat</a:t>
                      </a:r>
                      <a:endParaRPr lang="fr-FR" sz="160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8797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MACD</a:t>
                      </a:r>
                      <a:endParaRPr lang="fr-FR" sz="16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Neutre</a:t>
                      </a:r>
                      <a:endParaRPr lang="fr-FR" sz="16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B050"/>
                          </a:solidFill>
                        </a:rPr>
                        <a:t>Achat</a:t>
                      </a:r>
                      <a:endParaRPr lang="fr-FR" sz="160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5595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DMI</a:t>
                      </a:r>
                      <a:endParaRPr lang="fr-FR" sz="16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FF0000"/>
                          </a:solidFill>
                        </a:rPr>
                        <a:t>Baisse</a:t>
                      </a:r>
                      <a:endParaRPr lang="fr-FR" sz="16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FF0000"/>
                          </a:solidFill>
                        </a:rPr>
                        <a:t>Vente</a:t>
                      </a:r>
                      <a:endParaRPr lang="fr-FR" sz="16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395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RSI</a:t>
                      </a:r>
                      <a:endParaRPr lang="fr-FR" sz="16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395F9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FF0000"/>
                          </a:solidFill>
                        </a:rPr>
                        <a:t>Vente</a:t>
                      </a:r>
                      <a:endParaRPr lang="fr-FR" sz="16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395F9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B050"/>
                          </a:solidFill>
                        </a:rPr>
                        <a:t>Achat</a:t>
                      </a:r>
                      <a:endParaRPr lang="fr-FR" sz="160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395F9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3398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Conclusion</a:t>
                      </a:r>
                      <a:endParaRPr lang="fr-FR" sz="160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395F9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95F9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FF0000"/>
                          </a:solidFill>
                        </a:rPr>
                        <a:t>Baisse/Vente</a:t>
                      </a:r>
                      <a:endParaRPr lang="fr-FR" sz="160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395F9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95F9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00B050"/>
                          </a:solidFill>
                        </a:rPr>
                        <a:t>Hausse/Achat</a:t>
                      </a:r>
                      <a:endParaRPr lang="fr-FR" sz="160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395F9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95F9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4145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81763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30">
            <a:extLst>
              <a:ext uri="{FF2B5EF4-FFF2-40B4-BE49-F238E27FC236}">
                <a16:creationId xmlns:a16="http://schemas.microsoft.com/office/drawing/2014/main" id="{D7242EB8-7A82-4066-8698-2DE51E7D46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3200"/>
              <a:t>Analyse de la saisonnalité et de la tendance</a:t>
            </a:r>
            <a:endParaRPr lang="fr-FR" sz="3200"/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E076AAAC-E513-4F18-90DC-4D4F1D1C9B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24356" y="1507066"/>
            <a:ext cx="6705601" cy="4849283"/>
          </a:xfrm>
        </p:spPr>
        <p:txBody>
          <a:bodyPr>
            <a:normAutofit fontScale="92500" lnSpcReduction="10000"/>
          </a:bodyPr>
          <a:lstStyle/>
          <a:p>
            <a:r>
              <a:rPr lang="en-US" sz="2000" b="1"/>
              <a:t>Passage au cours logarithmique.</a:t>
            </a:r>
          </a:p>
          <a:p>
            <a:endParaRPr lang="en-US" sz="2000"/>
          </a:p>
          <a:p>
            <a:r>
              <a:rPr lang="fr-FR" sz="2000" b="1"/>
              <a:t>Tests de Fisher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/>
              <a:t>Détection de saisonnalité 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sz="2000"/>
              <a:t>Les deux échantillons du blé ne sont pas saisonniers.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sz="2000"/>
              <a:t>L’échantillon ante-Covid19 du nickel n’est pas saisonnier.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sz="2000"/>
              <a:t>L’échantillon Post-Covid19 du nickel est saisonnier.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/>
              <a:t>Détection de tendance 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sz="2000"/>
              <a:t>Tous les échantillons ont une tendance.</a:t>
            </a:r>
          </a:p>
          <a:p>
            <a:endParaRPr lang="en-US" sz="2000"/>
          </a:p>
          <a:p>
            <a:r>
              <a:rPr lang="en-US" sz="2000" b="1"/>
              <a:t>Saisonnalité de l’échantillon post-Covid19 du nickel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/>
              <a:t>Saisonalité aléatoire.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/>
              <a:t>Schéma de décomposition additive.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/>
              <a:t>Désaisonnalisation par méthode CENSUS.</a:t>
            </a:r>
          </a:p>
          <a:p>
            <a:pPr lvl="2"/>
            <a:endParaRPr lang="fr-FR" sz="2000"/>
          </a:p>
        </p:txBody>
      </p:sp>
    </p:spTree>
    <p:extLst>
      <p:ext uri="{BB962C8B-B14F-4D97-AF65-F5344CB8AC3E}">
        <p14:creationId xmlns:p14="http://schemas.microsoft.com/office/powerpoint/2010/main" val="17602295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5E391-94BF-43A3-80E0-E3D00A3E02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3600"/>
              <a:t>Prévision par les méthodes traditionnelles</a:t>
            </a:r>
            <a:endParaRPr lang="fr-FR" sz="48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6A5832-4507-4C1F-B261-26BE7BCA4A24}"/>
              </a:ext>
            </a:extLst>
          </p:cNvPr>
          <p:cNvSpPr txBox="1"/>
          <p:nvPr/>
        </p:nvSpPr>
        <p:spPr>
          <a:xfrm>
            <a:off x="3635735" y="1726372"/>
            <a:ext cx="41934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/>
              <a:t>Prévisions pour l’année 2020</a:t>
            </a:r>
            <a:endParaRPr lang="fr-FR" sz="2400"/>
          </a:p>
        </p:txBody>
      </p:sp>
      <p:sp>
        <p:nvSpPr>
          <p:cNvPr id="24" name="AutoShape 3">
            <a:extLst>
              <a:ext uri="{FF2B5EF4-FFF2-40B4-BE49-F238E27FC236}">
                <a16:creationId xmlns:a16="http://schemas.microsoft.com/office/drawing/2014/main" id="{A6912BA0-58D6-490C-AD66-8B4D50758D9F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850900" y="3048000"/>
            <a:ext cx="10125075" cy="1912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5" name="Rectangle 5">
            <a:extLst>
              <a:ext uri="{FF2B5EF4-FFF2-40B4-BE49-F238E27FC236}">
                <a16:creationId xmlns:a16="http://schemas.microsoft.com/office/drawing/2014/main" id="{1315EA63-B54F-4456-9552-E872527419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7907" y="2303869"/>
            <a:ext cx="2020888" cy="349250"/>
          </a:xfrm>
          <a:prstGeom prst="rect">
            <a:avLst/>
          </a:prstGeom>
          <a:solidFill>
            <a:srgbClr val="395F9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6" name="Rectangle 6">
            <a:extLst>
              <a:ext uri="{FF2B5EF4-FFF2-40B4-BE49-F238E27FC236}">
                <a16:creationId xmlns:a16="http://schemas.microsoft.com/office/drawing/2014/main" id="{8A9BB10E-5A87-48E6-A2C4-07BE0020FA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795" y="2303869"/>
            <a:ext cx="4041775" cy="349250"/>
          </a:xfrm>
          <a:prstGeom prst="rect">
            <a:avLst/>
          </a:prstGeom>
          <a:solidFill>
            <a:srgbClr val="395F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7" name="Rectangle 7">
            <a:extLst>
              <a:ext uri="{FF2B5EF4-FFF2-40B4-BE49-F238E27FC236}">
                <a16:creationId xmlns:a16="http://schemas.microsoft.com/office/drawing/2014/main" id="{D384A5DF-54CF-4747-82DA-2579CE35D2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0570" y="2303869"/>
            <a:ext cx="4041775" cy="349250"/>
          </a:xfrm>
          <a:prstGeom prst="rect">
            <a:avLst/>
          </a:prstGeom>
          <a:solidFill>
            <a:srgbClr val="395F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8" name="Rectangle 8">
            <a:extLst>
              <a:ext uri="{FF2B5EF4-FFF2-40B4-BE49-F238E27FC236}">
                <a16:creationId xmlns:a16="http://schemas.microsoft.com/office/drawing/2014/main" id="{E35EA2C5-013B-4AC4-A22A-3CDDB65083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7907" y="2653119"/>
            <a:ext cx="2020888" cy="3905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9" name="Rectangle 9">
            <a:extLst>
              <a:ext uri="{FF2B5EF4-FFF2-40B4-BE49-F238E27FC236}">
                <a16:creationId xmlns:a16="http://schemas.microsoft.com/office/drawing/2014/main" id="{FC9626C3-5C46-4CBC-8633-97817F9E19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795" y="2653119"/>
            <a:ext cx="2020888" cy="3905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30" name="Rectangle 10">
            <a:extLst>
              <a:ext uri="{FF2B5EF4-FFF2-40B4-BE49-F238E27FC236}">
                <a16:creationId xmlns:a16="http://schemas.microsoft.com/office/drawing/2014/main" id="{60AA3139-B6A2-4780-A4C2-20BF47C40B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69682" y="2653119"/>
            <a:ext cx="2020888" cy="3905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31" name="Rectangle 11">
            <a:extLst>
              <a:ext uri="{FF2B5EF4-FFF2-40B4-BE49-F238E27FC236}">
                <a16:creationId xmlns:a16="http://schemas.microsoft.com/office/drawing/2014/main" id="{6B19B6AF-A848-438C-8A76-FC0A673433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0570" y="2653119"/>
            <a:ext cx="2020888" cy="392113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32" name="Rectangle 12">
            <a:extLst>
              <a:ext uri="{FF2B5EF4-FFF2-40B4-BE49-F238E27FC236}">
                <a16:creationId xmlns:a16="http://schemas.microsoft.com/office/drawing/2014/main" id="{34F32063-6AA5-45EE-B128-8BD1D10995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1457" y="2653119"/>
            <a:ext cx="2020888" cy="392113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33" name="Rectangle 13">
            <a:extLst>
              <a:ext uri="{FF2B5EF4-FFF2-40B4-BE49-F238E27FC236}">
                <a16:creationId xmlns:a16="http://schemas.microsoft.com/office/drawing/2014/main" id="{B4CF023C-6F90-4A37-9AC9-33BE93DDA5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7907" y="3043644"/>
            <a:ext cx="2020888" cy="3714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34" name="Rectangle 14">
            <a:extLst>
              <a:ext uri="{FF2B5EF4-FFF2-40B4-BE49-F238E27FC236}">
                <a16:creationId xmlns:a16="http://schemas.microsoft.com/office/drawing/2014/main" id="{3810A836-A641-4125-B144-715B61637C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795" y="3043644"/>
            <a:ext cx="2020888" cy="3714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35" name="Rectangle 15">
            <a:extLst>
              <a:ext uri="{FF2B5EF4-FFF2-40B4-BE49-F238E27FC236}">
                <a16:creationId xmlns:a16="http://schemas.microsoft.com/office/drawing/2014/main" id="{574E59F8-C49B-4F1B-8F2E-080EE911A5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69682" y="3043644"/>
            <a:ext cx="2020888" cy="3714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36" name="Rectangle 16">
            <a:extLst>
              <a:ext uri="{FF2B5EF4-FFF2-40B4-BE49-F238E27FC236}">
                <a16:creationId xmlns:a16="http://schemas.microsoft.com/office/drawing/2014/main" id="{84C26397-DC56-4FC0-A149-64BB1C1422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0570" y="3045232"/>
            <a:ext cx="2020888" cy="3698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37" name="Rectangle 17">
            <a:extLst>
              <a:ext uri="{FF2B5EF4-FFF2-40B4-BE49-F238E27FC236}">
                <a16:creationId xmlns:a16="http://schemas.microsoft.com/office/drawing/2014/main" id="{944992DB-DECF-4C63-AB05-CC1D13CB00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1457" y="3045232"/>
            <a:ext cx="2020888" cy="3698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38" name="Rectangle 18">
            <a:extLst>
              <a:ext uri="{FF2B5EF4-FFF2-40B4-BE49-F238E27FC236}">
                <a16:creationId xmlns:a16="http://schemas.microsoft.com/office/drawing/2014/main" id="{94745B09-054B-45AD-9EEE-F75849ADEC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7907" y="3415119"/>
            <a:ext cx="2020888" cy="3698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39" name="Rectangle 19">
            <a:extLst>
              <a:ext uri="{FF2B5EF4-FFF2-40B4-BE49-F238E27FC236}">
                <a16:creationId xmlns:a16="http://schemas.microsoft.com/office/drawing/2014/main" id="{844F1475-0DA7-417F-8122-5F60EF56FF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795" y="3415119"/>
            <a:ext cx="2020888" cy="3698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0" name="Rectangle 20">
            <a:extLst>
              <a:ext uri="{FF2B5EF4-FFF2-40B4-BE49-F238E27FC236}">
                <a16:creationId xmlns:a16="http://schemas.microsoft.com/office/drawing/2014/main" id="{BBDC0F11-E029-47E6-9E75-0993B78F78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69682" y="3415119"/>
            <a:ext cx="2020888" cy="3698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FCBBF3AF-BF52-486D-BB47-E295380654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0570" y="3415119"/>
            <a:ext cx="2020888" cy="3698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2" name="Rectangle 22">
            <a:extLst>
              <a:ext uri="{FF2B5EF4-FFF2-40B4-BE49-F238E27FC236}">
                <a16:creationId xmlns:a16="http://schemas.microsoft.com/office/drawing/2014/main" id="{19D53C85-9809-4364-B451-32FE8F3972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1457" y="3415119"/>
            <a:ext cx="2020888" cy="3698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3" name="Rectangle 23">
            <a:extLst>
              <a:ext uri="{FF2B5EF4-FFF2-40B4-BE49-F238E27FC236}">
                <a16:creationId xmlns:a16="http://schemas.microsoft.com/office/drawing/2014/main" id="{E30DA59D-138A-41A3-B56C-4B07CAA326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7907" y="3785007"/>
            <a:ext cx="2020888" cy="3698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4" name="Rectangle 24">
            <a:extLst>
              <a:ext uri="{FF2B5EF4-FFF2-40B4-BE49-F238E27FC236}">
                <a16:creationId xmlns:a16="http://schemas.microsoft.com/office/drawing/2014/main" id="{2F82DC92-DBD5-4B7F-9B53-B83D9B9FB2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795" y="3785007"/>
            <a:ext cx="2020888" cy="3698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5" name="Rectangle 25">
            <a:extLst>
              <a:ext uri="{FF2B5EF4-FFF2-40B4-BE49-F238E27FC236}">
                <a16:creationId xmlns:a16="http://schemas.microsoft.com/office/drawing/2014/main" id="{08F261EB-2209-4F26-BC11-37C10A9060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69682" y="3785007"/>
            <a:ext cx="2020888" cy="3698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6" name="Rectangle 26">
            <a:extLst>
              <a:ext uri="{FF2B5EF4-FFF2-40B4-BE49-F238E27FC236}">
                <a16:creationId xmlns:a16="http://schemas.microsoft.com/office/drawing/2014/main" id="{9364B2E2-12BD-40DA-8AFE-AD265F11D9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0570" y="3785007"/>
            <a:ext cx="2020888" cy="3698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7" name="Rectangle 27">
            <a:extLst>
              <a:ext uri="{FF2B5EF4-FFF2-40B4-BE49-F238E27FC236}">
                <a16:creationId xmlns:a16="http://schemas.microsoft.com/office/drawing/2014/main" id="{D1839746-9C9A-4634-B2AF-072C59181D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1457" y="3785007"/>
            <a:ext cx="2020888" cy="3698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8" name="Line 28">
            <a:extLst>
              <a:ext uri="{FF2B5EF4-FFF2-40B4-BE49-F238E27FC236}">
                <a16:creationId xmlns:a16="http://schemas.microsoft.com/office/drawing/2014/main" id="{B85678E2-B373-4680-BE48-5479D058EDD3}"/>
              </a:ext>
            </a:extLst>
          </p:cNvPr>
          <p:cNvSpPr>
            <a:spLocks noChangeShapeType="1"/>
          </p:cNvSpPr>
          <p:nvPr/>
        </p:nvSpPr>
        <p:spPr bwMode="auto">
          <a:xfrm>
            <a:off x="3048795" y="3037294"/>
            <a:ext cx="0" cy="1123950"/>
          </a:xfrm>
          <a:prstGeom prst="line">
            <a:avLst/>
          </a:prstGeom>
          <a:noFill/>
          <a:ln w="12700" cap="flat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9" name="Line 29">
            <a:extLst>
              <a:ext uri="{FF2B5EF4-FFF2-40B4-BE49-F238E27FC236}">
                <a16:creationId xmlns:a16="http://schemas.microsoft.com/office/drawing/2014/main" id="{F65BE266-442E-4805-9D6D-AACB5BD15999}"/>
              </a:ext>
            </a:extLst>
          </p:cNvPr>
          <p:cNvSpPr>
            <a:spLocks noChangeShapeType="1"/>
          </p:cNvSpPr>
          <p:nvPr/>
        </p:nvSpPr>
        <p:spPr bwMode="auto">
          <a:xfrm>
            <a:off x="5069682" y="3037294"/>
            <a:ext cx="0" cy="1123950"/>
          </a:xfrm>
          <a:prstGeom prst="line">
            <a:avLst/>
          </a:prstGeom>
          <a:noFill/>
          <a:ln w="12700" cap="flat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0" name="Line 30">
            <a:extLst>
              <a:ext uri="{FF2B5EF4-FFF2-40B4-BE49-F238E27FC236}">
                <a16:creationId xmlns:a16="http://schemas.microsoft.com/office/drawing/2014/main" id="{8CF4C17F-7761-47F6-B848-72FD903046AC}"/>
              </a:ext>
            </a:extLst>
          </p:cNvPr>
          <p:cNvSpPr>
            <a:spLocks noChangeShapeType="1"/>
          </p:cNvSpPr>
          <p:nvPr/>
        </p:nvSpPr>
        <p:spPr bwMode="auto">
          <a:xfrm>
            <a:off x="7090570" y="3037294"/>
            <a:ext cx="0" cy="1123950"/>
          </a:xfrm>
          <a:prstGeom prst="line">
            <a:avLst/>
          </a:prstGeom>
          <a:noFill/>
          <a:ln w="12700" cap="flat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1" name="Line 31">
            <a:extLst>
              <a:ext uri="{FF2B5EF4-FFF2-40B4-BE49-F238E27FC236}">
                <a16:creationId xmlns:a16="http://schemas.microsoft.com/office/drawing/2014/main" id="{23AF572E-9A06-40EC-A2A5-9B3CA03229F8}"/>
              </a:ext>
            </a:extLst>
          </p:cNvPr>
          <p:cNvSpPr>
            <a:spLocks noChangeShapeType="1"/>
          </p:cNvSpPr>
          <p:nvPr/>
        </p:nvSpPr>
        <p:spPr bwMode="auto">
          <a:xfrm>
            <a:off x="9111457" y="3037294"/>
            <a:ext cx="0" cy="1123950"/>
          </a:xfrm>
          <a:prstGeom prst="line">
            <a:avLst/>
          </a:prstGeom>
          <a:noFill/>
          <a:ln w="12700" cap="flat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2" name="Line 32">
            <a:extLst>
              <a:ext uri="{FF2B5EF4-FFF2-40B4-BE49-F238E27FC236}">
                <a16:creationId xmlns:a16="http://schemas.microsoft.com/office/drawing/2014/main" id="{62BE2B72-FE91-4D6F-8A26-E897D0EDF3A5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1557" y="3045232"/>
            <a:ext cx="10118725" cy="0"/>
          </a:xfrm>
          <a:prstGeom prst="line">
            <a:avLst/>
          </a:prstGeom>
          <a:noFill/>
          <a:ln w="12700" cap="flat">
            <a:solidFill>
              <a:srgbClr val="395F9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3" name="Line 33">
            <a:extLst>
              <a:ext uri="{FF2B5EF4-FFF2-40B4-BE49-F238E27FC236}">
                <a16:creationId xmlns:a16="http://schemas.microsoft.com/office/drawing/2014/main" id="{858F8285-0415-43CE-9845-888BDCE3910D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1557" y="3785007"/>
            <a:ext cx="10118725" cy="0"/>
          </a:xfrm>
          <a:prstGeom prst="line">
            <a:avLst/>
          </a:prstGeom>
          <a:noFill/>
          <a:ln w="12700" cap="flat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4" name="Line 34">
            <a:extLst>
              <a:ext uri="{FF2B5EF4-FFF2-40B4-BE49-F238E27FC236}">
                <a16:creationId xmlns:a16="http://schemas.microsoft.com/office/drawing/2014/main" id="{72CE05A2-4973-410B-9AA1-AD42CE7823B2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7907" y="3037294"/>
            <a:ext cx="0" cy="1123950"/>
          </a:xfrm>
          <a:prstGeom prst="line">
            <a:avLst/>
          </a:prstGeom>
          <a:noFill/>
          <a:ln w="12700" cap="flat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5" name="Line 35">
            <a:extLst>
              <a:ext uri="{FF2B5EF4-FFF2-40B4-BE49-F238E27FC236}">
                <a16:creationId xmlns:a16="http://schemas.microsoft.com/office/drawing/2014/main" id="{F6D3A986-0D55-4D6C-B1CF-FB447C8CBA79}"/>
              </a:ext>
            </a:extLst>
          </p:cNvPr>
          <p:cNvSpPr>
            <a:spLocks noChangeShapeType="1"/>
          </p:cNvSpPr>
          <p:nvPr/>
        </p:nvSpPr>
        <p:spPr bwMode="auto">
          <a:xfrm>
            <a:off x="11132345" y="3037294"/>
            <a:ext cx="0" cy="1123950"/>
          </a:xfrm>
          <a:prstGeom prst="line">
            <a:avLst/>
          </a:prstGeom>
          <a:noFill/>
          <a:ln w="12700" cap="flat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6" name="Line 36">
            <a:extLst>
              <a:ext uri="{FF2B5EF4-FFF2-40B4-BE49-F238E27FC236}">
                <a16:creationId xmlns:a16="http://schemas.microsoft.com/office/drawing/2014/main" id="{137146C5-1658-42AE-B6F0-481A77342795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1557" y="4154894"/>
            <a:ext cx="10118725" cy="0"/>
          </a:xfrm>
          <a:prstGeom prst="line">
            <a:avLst/>
          </a:prstGeom>
          <a:noFill/>
          <a:ln w="12700" cap="flat">
            <a:solidFill>
              <a:srgbClr val="395F9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7" name="Rectangle 37">
            <a:extLst>
              <a:ext uri="{FF2B5EF4-FFF2-40B4-BE49-F238E27FC236}">
                <a16:creationId xmlns:a16="http://schemas.microsoft.com/office/drawing/2014/main" id="{18AFD43E-3E5E-451A-B48F-9BD79E28EB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4582" y="2343557"/>
            <a:ext cx="454025" cy="334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venir Next LT Pro" panose="020B0504020202020204" pitchFamily="34" charset="0"/>
              </a:rPr>
              <a:t>Blé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8" name="Rectangle 38">
            <a:extLst>
              <a:ext uri="{FF2B5EF4-FFF2-40B4-BE49-F238E27FC236}">
                <a16:creationId xmlns:a16="http://schemas.microsoft.com/office/drawing/2014/main" id="{7D7D64E1-E43F-406C-A9B1-592343B72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89195" y="2343557"/>
            <a:ext cx="769938" cy="334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venir Next LT Pro" panose="020B0504020202020204" pitchFamily="34" charset="0"/>
              </a:rPr>
              <a:t>Nickel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9" name="Rectangle 39">
            <a:extLst>
              <a:ext uri="{FF2B5EF4-FFF2-40B4-BE49-F238E27FC236}">
                <a16:creationId xmlns:a16="http://schemas.microsoft.com/office/drawing/2014/main" id="{374F9FDC-2098-4B05-85EE-23E9A01815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79057" y="2745194"/>
            <a:ext cx="454025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1B1D1D"/>
                </a:solidFill>
                <a:effectLst/>
                <a:latin typeface="Avenir Next LT Pro" panose="020B0504020202020204" pitchFamily="34" charset="0"/>
              </a:rPr>
              <a:t>MSE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0" name="Rectangle 40">
            <a:extLst>
              <a:ext uri="{FF2B5EF4-FFF2-40B4-BE49-F238E27FC236}">
                <a16:creationId xmlns:a16="http://schemas.microsoft.com/office/drawing/2014/main" id="{B7A5381A-7D50-4EE6-9DD6-73996F18AF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45970" y="2745194"/>
            <a:ext cx="561975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1B1D1D"/>
                </a:solidFill>
                <a:effectLst/>
                <a:latin typeface="Avenir Next LT Pro" panose="020B0504020202020204" pitchFamily="34" charset="0"/>
              </a:rPr>
              <a:t>RMSE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1" name="Rectangle 41">
            <a:extLst>
              <a:ext uri="{FF2B5EF4-FFF2-40B4-BE49-F238E27FC236}">
                <a16:creationId xmlns:a16="http://schemas.microsoft.com/office/drawing/2014/main" id="{E652F686-2311-411C-B889-1D81A42801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0832" y="2745194"/>
            <a:ext cx="454025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1B1D1D"/>
                </a:solidFill>
                <a:effectLst/>
                <a:latin typeface="Avenir Next LT Pro" panose="020B0504020202020204" pitchFamily="34" charset="0"/>
              </a:rPr>
              <a:t>MSE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2" name="Rectangle 42">
            <a:extLst>
              <a:ext uri="{FF2B5EF4-FFF2-40B4-BE49-F238E27FC236}">
                <a16:creationId xmlns:a16="http://schemas.microsoft.com/office/drawing/2014/main" id="{347F2996-9571-4A65-9BFB-6142E28AA2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87745" y="2745194"/>
            <a:ext cx="561975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1B1D1D"/>
                </a:solidFill>
                <a:effectLst/>
                <a:latin typeface="Avenir Next LT Pro" panose="020B0504020202020204" pitchFamily="34" charset="0"/>
              </a:rPr>
              <a:t>RMSE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3" name="Rectangle 43">
            <a:extLst>
              <a:ext uri="{FF2B5EF4-FFF2-40B4-BE49-F238E27FC236}">
                <a16:creationId xmlns:a16="http://schemas.microsoft.com/office/drawing/2014/main" id="{DDECFD09-400D-4911-89B1-E5D5E6AC3B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9020" y="3127782"/>
            <a:ext cx="1169988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Extrapolation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4" name="Rectangle 44">
            <a:extLst>
              <a:ext uri="{FF2B5EF4-FFF2-40B4-BE49-F238E27FC236}">
                <a16:creationId xmlns:a16="http://schemas.microsoft.com/office/drawing/2014/main" id="{4E66A1F4-6681-4337-83C3-F7C26BF592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1432" y="3126194"/>
            <a:ext cx="55245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36393B"/>
                </a:solidFill>
                <a:effectLst/>
                <a:latin typeface="Avenir Next LT Pro" panose="020B0504020202020204" pitchFamily="34" charset="0"/>
              </a:rPr>
              <a:t>78.19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5" name="Rectangle 45">
            <a:extLst>
              <a:ext uri="{FF2B5EF4-FFF2-40B4-BE49-F238E27FC236}">
                <a16:creationId xmlns:a16="http://schemas.microsoft.com/office/drawing/2014/main" id="{948D2115-9B5A-4772-9783-A5A125035E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3120" y="3126194"/>
            <a:ext cx="449263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36393B"/>
                </a:solidFill>
                <a:effectLst/>
                <a:latin typeface="Avenir Next LT Pro" panose="020B0504020202020204" pitchFamily="34" charset="0"/>
              </a:rPr>
              <a:t>8.84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6" name="Rectangle 46">
            <a:extLst>
              <a:ext uri="{FF2B5EF4-FFF2-40B4-BE49-F238E27FC236}">
                <a16:creationId xmlns:a16="http://schemas.microsoft.com/office/drawing/2014/main" id="{6F2999BD-AC28-4218-BA10-88FF98E3A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41445" y="3126194"/>
            <a:ext cx="814388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36393B"/>
                </a:solidFill>
                <a:effectLst/>
                <a:latin typeface="Avenir Next LT Pro" panose="020B0504020202020204" pitchFamily="34" charset="0"/>
              </a:rPr>
              <a:t>7501793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" name="Rectangle 47">
            <a:extLst>
              <a:ext uri="{FF2B5EF4-FFF2-40B4-BE49-F238E27FC236}">
                <a16:creationId xmlns:a16="http://schemas.microsoft.com/office/drawing/2014/main" id="{12C34F48-BD53-4ACF-B52B-4983B49A27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90907" y="3126194"/>
            <a:ext cx="757238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36393B"/>
                </a:solidFill>
                <a:effectLst/>
                <a:latin typeface="Avenir Next LT Pro" panose="020B0504020202020204" pitchFamily="34" charset="0"/>
              </a:rPr>
              <a:t>2738.94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8" name="Rectangle 48">
            <a:extLst>
              <a:ext uri="{FF2B5EF4-FFF2-40B4-BE49-F238E27FC236}">
                <a16:creationId xmlns:a16="http://schemas.microsoft.com/office/drawing/2014/main" id="{B64B1B5C-C982-4CB3-A592-ED1D33E302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9020" y="3496082"/>
            <a:ext cx="422275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36393B"/>
                </a:solidFill>
                <a:effectLst/>
                <a:latin typeface="Avenir Next LT Pro" panose="020B0504020202020204" pitchFamily="34" charset="0"/>
              </a:rPr>
              <a:t>LED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9" name="Rectangle 49">
            <a:extLst>
              <a:ext uri="{FF2B5EF4-FFF2-40B4-BE49-F238E27FC236}">
                <a16:creationId xmlns:a16="http://schemas.microsoft.com/office/drawing/2014/main" id="{7D21EA93-A4CD-48A8-A94B-8B78C71D35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79045" y="3496082"/>
            <a:ext cx="65405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36393B"/>
                </a:solidFill>
                <a:effectLst/>
                <a:latin typeface="Avenir Next LT Pro" panose="020B0504020202020204" pitchFamily="34" charset="0"/>
              </a:rPr>
              <a:t>161.02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0" name="Rectangle 50">
            <a:extLst>
              <a:ext uri="{FF2B5EF4-FFF2-40B4-BE49-F238E27FC236}">
                <a16:creationId xmlns:a16="http://schemas.microsoft.com/office/drawing/2014/main" id="{BC0B406A-EBDA-45DF-84B8-B2126E257F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52320" y="3496082"/>
            <a:ext cx="55245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36393B"/>
                </a:solidFill>
                <a:effectLst/>
                <a:latin typeface="Avenir Next LT Pro" panose="020B0504020202020204" pitchFamily="34" charset="0"/>
              </a:rPr>
              <a:t>12.69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1" name="Rectangle 51">
            <a:extLst>
              <a:ext uri="{FF2B5EF4-FFF2-40B4-BE49-F238E27FC236}">
                <a16:creationId xmlns:a16="http://schemas.microsoft.com/office/drawing/2014/main" id="{0C79A09D-6F1F-435D-BE83-9B5D5FB829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41445" y="3496082"/>
            <a:ext cx="814388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36393B"/>
                </a:solidFill>
                <a:effectLst/>
                <a:latin typeface="Avenir Next LT Pro" panose="020B0504020202020204" pitchFamily="34" charset="0"/>
              </a:rPr>
              <a:t>9445216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2" name="Rectangle 52">
            <a:extLst>
              <a:ext uri="{FF2B5EF4-FFF2-40B4-BE49-F238E27FC236}">
                <a16:creationId xmlns:a16="http://schemas.microsoft.com/office/drawing/2014/main" id="{A751B504-BE65-4E42-A706-4C9896FC91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90907" y="3496082"/>
            <a:ext cx="757238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36393B"/>
                </a:solidFill>
                <a:effectLst/>
                <a:latin typeface="Avenir Next LT Pro" panose="020B0504020202020204" pitchFamily="34" charset="0"/>
              </a:rPr>
              <a:t>3073.31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3" name="Rectangle 53">
            <a:extLst>
              <a:ext uri="{FF2B5EF4-FFF2-40B4-BE49-F238E27FC236}">
                <a16:creationId xmlns:a16="http://schemas.microsoft.com/office/drawing/2014/main" id="{33F44381-45B4-426B-A40F-DDA26D346C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9020" y="3864382"/>
            <a:ext cx="427038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36393B"/>
                </a:solidFill>
                <a:effectLst/>
                <a:latin typeface="Avenir Next LT Pro" panose="020B0504020202020204" pitchFamily="34" charset="0"/>
              </a:rPr>
              <a:t>Holt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4" name="Rectangle 54">
            <a:extLst>
              <a:ext uri="{FF2B5EF4-FFF2-40B4-BE49-F238E27FC236}">
                <a16:creationId xmlns:a16="http://schemas.microsoft.com/office/drawing/2014/main" id="{73BD3A4A-98B8-4828-9DFD-373F272292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5570" y="3864382"/>
            <a:ext cx="149225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36393B"/>
                </a:solidFill>
                <a:effectLst/>
                <a:latin typeface="Avenir Next LT Pro" panose="020B0504020202020204" pitchFamily="34" charset="0"/>
              </a:rPr>
              <a:t>-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5" name="Rectangle 55">
            <a:extLst>
              <a:ext uri="{FF2B5EF4-FFF2-40B4-BE49-F238E27FC236}">
                <a16:creationId xmlns:a16="http://schemas.microsoft.com/office/drawing/2014/main" id="{AF15B401-8A76-49F9-BBDD-314C981172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9545" y="3864382"/>
            <a:ext cx="626775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36393B"/>
                </a:solidFill>
                <a:effectLst/>
                <a:latin typeface="Avenir Next LT Pro" panose="020B0504020202020204" pitchFamily="34" charset="0"/>
              </a:rPr>
              <a:t>Winters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6" name="Rectangle 56">
            <a:extLst>
              <a:ext uri="{FF2B5EF4-FFF2-40B4-BE49-F238E27FC236}">
                <a16:creationId xmlns:a16="http://schemas.microsoft.com/office/drawing/2014/main" id="{2E849797-9DCC-4F66-84A0-BC71F0FA5A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79045" y="3864382"/>
            <a:ext cx="65405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36393B"/>
                </a:solidFill>
                <a:effectLst/>
                <a:latin typeface="Avenir Next LT Pro" panose="020B0504020202020204" pitchFamily="34" charset="0"/>
              </a:rPr>
              <a:t>192.20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7" name="Rectangle 57">
            <a:extLst>
              <a:ext uri="{FF2B5EF4-FFF2-40B4-BE49-F238E27FC236}">
                <a16:creationId xmlns:a16="http://schemas.microsoft.com/office/drawing/2014/main" id="{4551D763-E201-4DF5-AA7C-3DBA52E77C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52320" y="3864382"/>
            <a:ext cx="55245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36393B"/>
                </a:solidFill>
                <a:effectLst/>
                <a:latin typeface="Avenir Next LT Pro" panose="020B0504020202020204" pitchFamily="34" charset="0"/>
              </a:rPr>
              <a:t>13.86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8" name="Rectangle 58">
            <a:extLst>
              <a:ext uri="{FF2B5EF4-FFF2-40B4-BE49-F238E27FC236}">
                <a16:creationId xmlns:a16="http://schemas.microsoft.com/office/drawing/2014/main" id="{600EF5AA-9AC2-4A7E-9A32-14B78E418B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92245" y="3864382"/>
            <a:ext cx="712788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36393B"/>
                </a:solidFill>
                <a:effectLst/>
                <a:latin typeface="Avenir Next LT Pro" panose="020B0504020202020204" pitchFamily="34" charset="0"/>
              </a:rPr>
              <a:t>525124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9" name="Rectangle 59">
            <a:extLst>
              <a:ext uri="{FF2B5EF4-FFF2-40B4-BE49-F238E27FC236}">
                <a16:creationId xmlns:a16="http://schemas.microsoft.com/office/drawing/2014/main" id="{F5A91812-F5A2-4157-9F0C-29C21DBA97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1707" y="3864382"/>
            <a:ext cx="65405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36393B"/>
                </a:solidFill>
                <a:effectLst/>
                <a:latin typeface="Avenir Next LT Pro" panose="020B0504020202020204" pitchFamily="34" charset="0"/>
              </a:rPr>
              <a:t>724.65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2CA9CED-C523-4D72-8555-47183F72691D}"/>
              </a:ext>
            </a:extLst>
          </p:cNvPr>
          <p:cNvSpPr txBox="1"/>
          <p:nvPr/>
        </p:nvSpPr>
        <p:spPr>
          <a:xfrm>
            <a:off x="1020825" y="4574341"/>
            <a:ext cx="101115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Extrapolation d’une droite de tendance pour le blé.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Lissage de Holt-Winters pour le nickel.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Les deux méthodes sont utilisées sur les échantillons ante-Covid19 pour prévoir 2022.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42595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3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8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4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3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7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9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2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3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8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3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7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8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2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3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8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9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0" fill="hold">
                      <p:stCondLst>
                        <p:cond delay="indefinite"/>
                      </p:stCondLst>
                      <p:childTnLst>
                        <p:par>
                          <p:cTn id="291" fill="hold">
                            <p:stCondLst>
                              <p:cond delay="0"/>
                            </p:stCondLst>
                            <p:childTnLst>
                              <p:par>
                                <p:cTn id="292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9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5B1FA"/>
                                      </p:to>
                                    </p:animClr>
                                    <p:animClr clrSpc="rgb" dir="cw">
                                      <p:cBhvr>
                                        <p:cTn id="29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5B1FA"/>
                                      </p:to>
                                    </p:animClr>
                                    <p:set>
                                      <p:cBhvr>
                                        <p:cTn id="29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8" dur="500" tmFilter="0, 0; .2, .5; .8, .5; 1, 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9" dur="250" autoRev="1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2" dur="500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3" fill="hold">
                      <p:stCondLst>
                        <p:cond delay="indefinite"/>
                      </p:stCondLst>
                      <p:childTnLst>
                        <p:par>
                          <p:cTn id="304" fill="hold">
                            <p:stCondLst>
                              <p:cond delay="0"/>
                            </p:stCondLst>
                            <p:childTnLst>
                              <p:par>
                                <p:cTn id="30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5B1FA"/>
                                      </p:to>
                                    </p:animClr>
                                    <p:animClr clrSpc="rgb" dir="cw">
                                      <p:cBhvr>
                                        <p:cTn id="30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5B1FA"/>
                                      </p:to>
                                    </p:animClr>
                                    <p:set>
                                      <p:cBhvr>
                                        <p:cTn id="30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1" dur="500" tmFilter="0, 0; .2, .5; .8, .5; 1, 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2" dur="250" autoRev="1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5" dur="500"/>
                                        <p:tgtEl>
                                          <p:spTgt spid="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6" fill="hold">
                      <p:stCondLst>
                        <p:cond delay="indefinite"/>
                      </p:stCondLst>
                      <p:childTnLst>
                        <p:par>
                          <p:cTn id="317" fill="hold">
                            <p:stCondLst>
                              <p:cond delay="0"/>
                            </p:stCondLst>
                            <p:childTnLst>
                              <p:par>
                                <p:cTn id="3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0" dur="500"/>
                                        <p:tgtEl>
                                          <p:spTgt spid="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4" grpId="0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4" grpId="1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6" grpId="1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 build="allAtOnce"/>
      <p:bldP spid="65" grpId="0"/>
      <p:bldP spid="66" grpId="0"/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  <p:bldP spid="77" grpId="0"/>
      <p:bldP spid="78" grpId="0" build="allAtOnce"/>
      <p:bldP spid="7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5E391-94BF-43A3-80E0-E3D00A3E02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3600"/>
              <a:t>Prévision par les méthodes traditionnelles</a:t>
            </a:r>
            <a:endParaRPr lang="fr-FR" sz="48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6A5832-4507-4C1F-B261-26BE7BCA4A24}"/>
              </a:ext>
            </a:extLst>
          </p:cNvPr>
          <p:cNvSpPr txBox="1"/>
          <p:nvPr/>
        </p:nvSpPr>
        <p:spPr>
          <a:xfrm>
            <a:off x="3847491" y="1726372"/>
            <a:ext cx="37699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/>
              <a:t>Prévisions pour l’année 2022</a:t>
            </a:r>
            <a:endParaRPr lang="fr-FR" sz="2400"/>
          </a:p>
        </p:txBody>
      </p:sp>
      <p:sp>
        <p:nvSpPr>
          <p:cNvPr id="24" name="AutoShape 3">
            <a:extLst>
              <a:ext uri="{FF2B5EF4-FFF2-40B4-BE49-F238E27FC236}">
                <a16:creationId xmlns:a16="http://schemas.microsoft.com/office/drawing/2014/main" id="{A6912BA0-58D6-490C-AD66-8B4D50758D9F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850900" y="3048000"/>
            <a:ext cx="10125075" cy="1912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2CA9CED-C523-4D72-8555-47183F72691D}"/>
              </a:ext>
            </a:extLst>
          </p:cNvPr>
          <p:cNvSpPr txBox="1"/>
          <p:nvPr/>
        </p:nvSpPr>
        <p:spPr>
          <a:xfrm>
            <a:off x="942640" y="4980057"/>
            <a:ext cx="101115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Lissage exponentiel double pour le blé.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Lissage de Holt-Winters sur échantillon ante-Covid19 pour le nickel.</a:t>
            </a:r>
          </a:p>
        </p:txBody>
      </p:sp>
      <p:sp>
        <p:nvSpPr>
          <p:cNvPr id="6" name="AutoShape 3">
            <a:extLst>
              <a:ext uri="{FF2B5EF4-FFF2-40B4-BE49-F238E27FC236}">
                <a16:creationId xmlns:a16="http://schemas.microsoft.com/office/drawing/2014/main" id="{6C06DFF9-49E7-4934-A7CF-D3B642A6F36B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1022350" y="2286000"/>
            <a:ext cx="1014730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3845926-F478-4432-A7B6-F60FFE16F3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0288" y="2312988"/>
            <a:ext cx="2025650" cy="349250"/>
          </a:xfrm>
          <a:prstGeom prst="rect">
            <a:avLst/>
          </a:prstGeom>
          <a:solidFill>
            <a:srgbClr val="395F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E77BE1C-6E0F-4E61-9B13-935E8091B4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5938" y="2312988"/>
            <a:ext cx="4049713" cy="349250"/>
          </a:xfrm>
          <a:prstGeom prst="rect">
            <a:avLst/>
          </a:prstGeom>
          <a:solidFill>
            <a:srgbClr val="395F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4F281C0F-EF63-47D1-86D3-AA75963D92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5650" y="2312988"/>
            <a:ext cx="4051300" cy="349250"/>
          </a:xfrm>
          <a:prstGeom prst="rect">
            <a:avLst/>
          </a:prstGeom>
          <a:solidFill>
            <a:srgbClr val="395F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177064C1-F96A-42A3-8DEB-55D9FB991D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0288" y="2662238"/>
            <a:ext cx="2025650" cy="392113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2" name="Rectangle 9">
            <a:extLst>
              <a:ext uri="{FF2B5EF4-FFF2-40B4-BE49-F238E27FC236}">
                <a16:creationId xmlns:a16="http://schemas.microsoft.com/office/drawing/2014/main" id="{797CE6F3-5AE6-447F-9272-CA44486CC7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5938" y="2662238"/>
            <a:ext cx="2024063" cy="392113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DCC64115-303C-4D64-97F7-C373FC2B7A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0" y="2662238"/>
            <a:ext cx="2025650" cy="392113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CB0FBE01-B0BD-4816-8B82-1BF58A3B94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5650" y="2662238"/>
            <a:ext cx="2025650" cy="392113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5" name="Rectangle 12">
            <a:extLst>
              <a:ext uri="{FF2B5EF4-FFF2-40B4-BE49-F238E27FC236}">
                <a16:creationId xmlns:a16="http://schemas.microsoft.com/office/drawing/2014/main" id="{0F53BEC5-22C1-437B-AB4A-B5ED4FCD2F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1300" y="2662238"/>
            <a:ext cx="2025650" cy="392113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6" name="Rectangle 13">
            <a:extLst>
              <a:ext uri="{FF2B5EF4-FFF2-40B4-BE49-F238E27FC236}">
                <a16:creationId xmlns:a16="http://schemas.microsoft.com/office/drawing/2014/main" id="{C7BD05DC-2D48-43AC-BCDE-B4327A8DE8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0288" y="3054350"/>
            <a:ext cx="2025650" cy="3698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7" name="Rectangle 14">
            <a:extLst>
              <a:ext uri="{FF2B5EF4-FFF2-40B4-BE49-F238E27FC236}">
                <a16:creationId xmlns:a16="http://schemas.microsoft.com/office/drawing/2014/main" id="{897AC6A5-4510-4BCC-B4DE-9FF44490C3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5938" y="3054350"/>
            <a:ext cx="2024063" cy="3698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8" name="Rectangle 15">
            <a:extLst>
              <a:ext uri="{FF2B5EF4-FFF2-40B4-BE49-F238E27FC236}">
                <a16:creationId xmlns:a16="http://schemas.microsoft.com/office/drawing/2014/main" id="{77BC7DE1-BF18-463B-ABE1-6E316F20F6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0" y="3054350"/>
            <a:ext cx="2025650" cy="3698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9" name="Rectangle 16">
            <a:extLst>
              <a:ext uri="{FF2B5EF4-FFF2-40B4-BE49-F238E27FC236}">
                <a16:creationId xmlns:a16="http://schemas.microsoft.com/office/drawing/2014/main" id="{84622532-0140-45B9-A78F-53311E29FF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5650" y="3054350"/>
            <a:ext cx="2025650" cy="3698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0" name="Rectangle 17">
            <a:extLst>
              <a:ext uri="{FF2B5EF4-FFF2-40B4-BE49-F238E27FC236}">
                <a16:creationId xmlns:a16="http://schemas.microsoft.com/office/drawing/2014/main" id="{21995B37-E98D-4E30-9A0F-0ADD99C6B9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1300" y="3054350"/>
            <a:ext cx="2025650" cy="3698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1" name="Rectangle 18">
            <a:extLst>
              <a:ext uri="{FF2B5EF4-FFF2-40B4-BE49-F238E27FC236}">
                <a16:creationId xmlns:a16="http://schemas.microsoft.com/office/drawing/2014/main" id="{50770924-A02A-474D-8AA6-F08681123F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0288" y="3424238"/>
            <a:ext cx="2025650" cy="3714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2" name="Rectangle 19">
            <a:extLst>
              <a:ext uri="{FF2B5EF4-FFF2-40B4-BE49-F238E27FC236}">
                <a16:creationId xmlns:a16="http://schemas.microsoft.com/office/drawing/2014/main" id="{087C95D6-2A5A-44F1-9A0C-17CDE9117F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5938" y="3424238"/>
            <a:ext cx="2024063" cy="3714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3" name="Rectangle 20">
            <a:extLst>
              <a:ext uri="{FF2B5EF4-FFF2-40B4-BE49-F238E27FC236}">
                <a16:creationId xmlns:a16="http://schemas.microsoft.com/office/drawing/2014/main" id="{2FDBB8AF-5493-4809-8E41-95A41BBB3B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0" y="3424238"/>
            <a:ext cx="2025650" cy="3714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1" name="Rectangle 21">
            <a:extLst>
              <a:ext uri="{FF2B5EF4-FFF2-40B4-BE49-F238E27FC236}">
                <a16:creationId xmlns:a16="http://schemas.microsoft.com/office/drawing/2014/main" id="{CB7CCB8A-5B13-4385-8DB4-D4C3CF42C9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5650" y="3424238"/>
            <a:ext cx="2025650" cy="3714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2" name="Rectangle 22">
            <a:extLst>
              <a:ext uri="{FF2B5EF4-FFF2-40B4-BE49-F238E27FC236}">
                <a16:creationId xmlns:a16="http://schemas.microsoft.com/office/drawing/2014/main" id="{CB60A0ED-B03C-49D5-80C8-71335F25FD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1300" y="3424238"/>
            <a:ext cx="2025650" cy="3714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3" name="Rectangle 23">
            <a:extLst>
              <a:ext uri="{FF2B5EF4-FFF2-40B4-BE49-F238E27FC236}">
                <a16:creationId xmlns:a16="http://schemas.microsoft.com/office/drawing/2014/main" id="{40F052BB-E0F0-46FF-A844-69A44068E2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0288" y="3795713"/>
            <a:ext cx="2025650" cy="3714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4" name="Rectangle 24">
            <a:extLst>
              <a:ext uri="{FF2B5EF4-FFF2-40B4-BE49-F238E27FC236}">
                <a16:creationId xmlns:a16="http://schemas.microsoft.com/office/drawing/2014/main" id="{1930DC2C-125F-4903-ADA5-E314D2AE74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5938" y="3795713"/>
            <a:ext cx="2024063" cy="3714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5" name="Rectangle 25">
            <a:extLst>
              <a:ext uri="{FF2B5EF4-FFF2-40B4-BE49-F238E27FC236}">
                <a16:creationId xmlns:a16="http://schemas.microsoft.com/office/drawing/2014/main" id="{CD530FDC-7C7E-4C50-B330-4E3EDD0352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0" y="3795713"/>
            <a:ext cx="2025650" cy="3714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6" name="Rectangle 26">
            <a:extLst>
              <a:ext uri="{FF2B5EF4-FFF2-40B4-BE49-F238E27FC236}">
                <a16:creationId xmlns:a16="http://schemas.microsoft.com/office/drawing/2014/main" id="{96AB68E4-0D05-449D-9378-314365B6BD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5650" y="3795713"/>
            <a:ext cx="2025650" cy="3714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7" name="Rectangle 27">
            <a:extLst>
              <a:ext uri="{FF2B5EF4-FFF2-40B4-BE49-F238E27FC236}">
                <a16:creationId xmlns:a16="http://schemas.microsoft.com/office/drawing/2014/main" id="{77623ADC-3CAD-4EA1-A72E-A78106E73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1300" y="3795713"/>
            <a:ext cx="2025650" cy="3714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8" name="Rectangle 28">
            <a:extLst>
              <a:ext uri="{FF2B5EF4-FFF2-40B4-BE49-F238E27FC236}">
                <a16:creationId xmlns:a16="http://schemas.microsoft.com/office/drawing/2014/main" id="{4AEB307E-41CE-4472-906C-785DC3B4BB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0288" y="4167188"/>
            <a:ext cx="2025650" cy="3698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9" name="Rectangle 29">
            <a:extLst>
              <a:ext uri="{FF2B5EF4-FFF2-40B4-BE49-F238E27FC236}">
                <a16:creationId xmlns:a16="http://schemas.microsoft.com/office/drawing/2014/main" id="{17B74A03-8F3F-4846-A9A1-C1CADD7333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5938" y="4167188"/>
            <a:ext cx="2024063" cy="3698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90" name="Rectangle 30">
            <a:extLst>
              <a:ext uri="{FF2B5EF4-FFF2-40B4-BE49-F238E27FC236}">
                <a16:creationId xmlns:a16="http://schemas.microsoft.com/office/drawing/2014/main" id="{09C8253B-F863-4C33-AA37-073F8D9D4B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0000" y="4167188"/>
            <a:ext cx="2025650" cy="3698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91" name="Rectangle 31">
            <a:extLst>
              <a:ext uri="{FF2B5EF4-FFF2-40B4-BE49-F238E27FC236}">
                <a16:creationId xmlns:a16="http://schemas.microsoft.com/office/drawing/2014/main" id="{986CE734-5178-4DF8-8EF8-4179C56489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5650" y="4167188"/>
            <a:ext cx="2025650" cy="3698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92" name="Rectangle 32">
            <a:extLst>
              <a:ext uri="{FF2B5EF4-FFF2-40B4-BE49-F238E27FC236}">
                <a16:creationId xmlns:a16="http://schemas.microsoft.com/office/drawing/2014/main" id="{38A9535C-C2B1-4E6D-A9A5-3D51FBC564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1300" y="4167188"/>
            <a:ext cx="2025650" cy="36988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93" name="Line 33">
            <a:extLst>
              <a:ext uri="{FF2B5EF4-FFF2-40B4-BE49-F238E27FC236}">
                <a16:creationId xmlns:a16="http://schemas.microsoft.com/office/drawing/2014/main" id="{8E70FB24-0DCD-4E29-A62B-0867CC61557B}"/>
              </a:ext>
            </a:extLst>
          </p:cNvPr>
          <p:cNvSpPr>
            <a:spLocks noChangeShapeType="1"/>
          </p:cNvSpPr>
          <p:nvPr/>
        </p:nvSpPr>
        <p:spPr bwMode="auto">
          <a:xfrm>
            <a:off x="3055938" y="3048000"/>
            <a:ext cx="0" cy="1495425"/>
          </a:xfrm>
          <a:prstGeom prst="line">
            <a:avLst/>
          </a:prstGeom>
          <a:noFill/>
          <a:ln w="12700" cap="flat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94" name="Line 34">
            <a:extLst>
              <a:ext uri="{FF2B5EF4-FFF2-40B4-BE49-F238E27FC236}">
                <a16:creationId xmlns:a16="http://schemas.microsoft.com/office/drawing/2014/main" id="{EE89916C-455B-4C47-ACAF-6A0EB6F38227}"/>
              </a:ext>
            </a:extLst>
          </p:cNvPr>
          <p:cNvSpPr>
            <a:spLocks noChangeShapeType="1"/>
          </p:cNvSpPr>
          <p:nvPr/>
        </p:nvSpPr>
        <p:spPr bwMode="auto">
          <a:xfrm>
            <a:off x="5080000" y="3048000"/>
            <a:ext cx="0" cy="1495425"/>
          </a:xfrm>
          <a:prstGeom prst="line">
            <a:avLst/>
          </a:prstGeom>
          <a:noFill/>
          <a:ln w="12700" cap="flat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95" name="Line 35">
            <a:extLst>
              <a:ext uri="{FF2B5EF4-FFF2-40B4-BE49-F238E27FC236}">
                <a16:creationId xmlns:a16="http://schemas.microsoft.com/office/drawing/2014/main" id="{0A9312EE-4CBE-4D40-871B-6595B53ADACD}"/>
              </a:ext>
            </a:extLst>
          </p:cNvPr>
          <p:cNvSpPr>
            <a:spLocks noChangeShapeType="1"/>
          </p:cNvSpPr>
          <p:nvPr/>
        </p:nvSpPr>
        <p:spPr bwMode="auto">
          <a:xfrm>
            <a:off x="7105650" y="3048000"/>
            <a:ext cx="0" cy="1495425"/>
          </a:xfrm>
          <a:prstGeom prst="line">
            <a:avLst/>
          </a:prstGeom>
          <a:noFill/>
          <a:ln w="12700" cap="flat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96" name="Line 36">
            <a:extLst>
              <a:ext uri="{FF2B5EF4-FFF2-40B4-BE49-F238E27FC236}">
                <a16:creationId xmlns:a16="http://schemas.microsoft.com/office/drawing/2014/main" id="{DD0A11FF-A016-49DD-9B0B-38FBF3F86E71}"/>
              </a:ext>
            </a:extLst>
          </p:cNvPr>
          <p:cNvSpPr>
            <a:spLocks noChangeShapeType="1"/>
          </p:cNvSpPr>
          <p:nvPr/>
        </p:nvSpPr>
        <p:spPr bwMode="auto">
          <a:xfrm>
            <a:off x="9131300" y="3048000"/>
            <a:ext cx="0" cy="1495425"/>
          </a:xfrm>
          <a:prstGeom prst="line">
            <a:avLst/>
          </a:prstGeom>
          <a:noFill/>
          <a:ln w="12700" cap="flat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97" name="Line 37">
            <a:extLst>
              <a:ext uri="{FF2B5EF4-FFF2-40B4-BE49-F238E27FC236}">
                <a16:creationId xmlns:a16="http://schemas.microsoft.com/office/drawing/2014/main" id="{13F3C9BE-E0FB-4064-B475-B540FE9A50FF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938" y="3054350"/>
            <a:ext cx="10139363" cy="0"/>
          </a:xfrm>
          <a:prstGeom prst="line">
            <a:avLst/>
          </a:prstGeom>
          <a:noFill/>
          <a:ln w="12700" cap="flat">
            <a:solidFill>
              <a:srgbClr val="395F9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98" name="Line 38">
            <a:extLst>
              <a:ext uri="{FF2B5EF4-FFF2-40B4-BE49-F238E27FC236}">
                <a16:creationId xmlns:a16="http://schemas.microsoft.com/office/drawing/2014/main" id="{C87E9981-86BF-4F52-B3DD-D9C2546BFA05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938" y="3795713"/>
            <a:ext cx="10139363" cy="0"/>
          </a:xfrm>
          <a:prstGeom prst="line">
            <a:avLst/>
          </a:prstGeom>
          <a:noFill/>
          <a:ln w="12700" cap="flat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99" name="Line 39">
            <a:extLst>
              <a:ext uri="{FF2B5EF4-FFF2-40B4-BE49-F238E27FC236}">
                <a16:creationId xmlns:a16="http://schemas.microsoft.com/office/drawing/2014/main" id="{FAB7968A-916D-4BD1-893E-94B6E06EC0B6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938" y="4167188"/>
            <a:ext cx="10139363" cy="0"/>
          </a:xfrm>
          <a:prstGeom prst="line">
            <a:avLst/>
          </a:prstGeom>
          <a:noFill/>
          <a:ln w="12700" cap="flat">
            <a:solidFill>
              <a:srgbClr val="395F9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00" name="Line 40">
            <a:extLst>
              <a:ext uri="{FF2B5EF4-FFF2-40B4-BE49-F238E27FC236}">
                <a16:creationId xmlns:a16="http://schemas.microsoft.com/office/drawing/2014/main" id="{BD95457F-EB77-4968-829B-CB61930E0FDE}"/>
              </a:ext>
            </a:extLst>
          </p:cNvPr>
          <p:cNvSpPr>
            <a:spLocks noChangeShapeType="1"/>
          </p:cNvSpPr>
          <p:nvPr/>
        </p:nvSpPr>
        <p:spPr bwMode="auto">
          <a:xfrm>
            <a:off x="1030288" y="3048000"/>
            <a:ext cx="0" cy="1495425"/>
          </a:xfrm>
          <a:prstGeom prst="line">
            <a:avLst/>
          </a:prstGeom>
          <a:noFill/>
          <a:ln w="12700" cap="flat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01" name="Line 41">
            <a:extLst>
              <a:ext uri="{FF2B5EF4-FFF2-40B4-BE49-F238E27FC236}">
                <a16:creationId xmlns:a16="http://schemas.microsoft.com/office/drawing/2014/main" id="{B4DF0324-C9CC-46E1-950D-C5840C46392A}"/>
              </a:ext>
            </a:extLst>
          </p:cNvPr>
          <p:cNvSpPr>
            <a:spLocks noChangeShapeType="1"/>
          </p:cNvSpPr>
          <p:nvPr/>
        </p:nvSpPr>
        <p:spPr bwMode="auto">
          <a:xfrm>
            <a:off x="11156950" y="3048000"/>
            <a:ext cx="0" cy="1495425"/>
          </a:xfrm>
          <a:prstGeom prst="line">
            <a:avLst/>
          </a:prstGeom>
          <a:noFill/>
          <a:ln w="12700" cap="flat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02" name="Line 42">
            <a:extLst>
              <a:ext uri="{FF2B5EF4-FFF2-40B4-BE49-F238E27FC236}">
                <a16:creationId xmlns:a16="http://schemas.microsoft.com/office/drawing/2014/main" id="{B35CBBCA-2FA3-4103-A086-3759EB2B9829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938" y="4537075"/>
            <a:ext cx="10139363" cy="0"/>
          </a:xfrm>
          <a:prstGeom prst="line">
            <a:avLst/>
          </a:prstGeom>
          <a:noFill/>
          <a:ln w="12700" cap="flat">
            <a:solidFill>
              <a:srgbClr val="395F9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03" name="Rectangle 43">
            <a:extLst>
              <a:ext uri="{FF2B5EF4-FFF2-40B4-BE49-F238E27FC236}">
                <a16:creationId xmlns:a16="http://schemas.microsoft.com/office/drawing/2014/main" id="{266DB2B4-9832-4935-BCA5-D4F8DAA3DC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14900" y="2352675"/>
            <a:ext cx="454025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venir Next LT Pro" panose="020B0504020202020204" pitchFamily="34" charset="0"/>
              </a:rPr>
              <a:t>Blé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4" name="Rectangle 44">
            <a:extLst>
              <a:ext uri="{FF2B5EF4-FFF2-40B4-BE49-F238E27FC236}">
                <a16:creationId xmlns:a16="http://schemas.microsoft.com/office/drawing/2014/main" id="{8CA8FD95-4DA2-4E25-B12E-F47BB69AC0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7450" y="2352675"/>
            <a:ext cx="769938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venir Next LT Pro" panose="020B0504020202020204" pitchFamily="34" charset="0"/>
              </a:rPr>
              <a:t>Nickel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5" name="Rectangle 45">
            <a:extLst>
              <a:ext uri="{FF2B5EF4-FFF2-40B4-BE49-F238E27FC236}">
                <a16:creationId xmlns:a16="http://schemas.microsoft.com/office/drawing/2014/main" id="{FEE0F6C3-9AE2-472D-B91F-4B8A069406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2754313"/>
            <a:ext cx="4889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MSE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6" name="Rectangle 46">
            <a:extLst>
              <a:ext uri="{FF2B5EF4-FFF2-40B4-BE49-F238E27FC236}">
                <a16:creationId xmlns:a16="http://schemas.microsoft.com/office/drawing/2014/main" id="{7C9C358C-34DD-4EF1-9412-FADD8F05D6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57875" y="2754313"/>
            <a:ext cx="6032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RMSE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7" name="Rectangle 47">
            <a:extLst>
              <a:ext uri="{FF2B5EF4-FFF2-40B4-BE49-F238E27FC236}">
                <a16:creationId xmlns:a16="http://schemas.microsoft.com/office/drawing/2014/main" id="{E27537EC-99BF-41DE-B9B8-46FA2271E6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35913" y="2754313"/>
            <a:ext cx="490538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MSE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8" name="Rectangle 48">
            <a:extLst>
              <a:ext uri="{FF2B5EF4-FFF2-40B4-BE49-F238E27FC236}">
                <a16:creationId xmlns:a16="http://schemas.microsoft.com/office/drawing/2014/main" id="{0F37D5E0-8C82-412D-857F-4A4D2EE767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07588" y="2754313"/>
            <a:ext cx="604838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RMSE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9" name="Rectangle 49">
            <a:extLst>
              <a:ext uri="{FF2B5EF4-FFF2-40B4-BE49-F238E27FC236}">
                <a16:creationId xmlns:a16="http://schemas.microsoft.com/office/drawing/2014/main" id="{18D18AE1-7F86-4784-AE3A-6675A294E2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400" y="3135313"/>
            <a:ext cx="1255713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Extrapolation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0" name="Rectangle 50">
            <a:extLst>
              <a:ext uri="{FF2B5EF4-FFF2-40B4-BE49-F238E27FC236}">
                <a16:creationId xmlns:a16="http://schemas.microsoft.com/office/drawing/2014/main" id="{69853A73-D544-4C94-A62C-84FF0ED750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83000" y="3135313"/>
            <a:ext cx="928688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11427,19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1" name="Rectangle 51">
            <a:extLst>
              <a:ext uri="{FF2B5EF4-FFF2-40B4-BE49-F238E27FC236}">
                <a16:creationId xmlns:a16="http://schemas.microsoft.com/office/drawing/2014/main" id="{4578102A-E255-4E07-9899-B264A78EDF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11838" y="3135313"/>
            <a:ext cx="706438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106,90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2" name="Rectangle 52">
            <a:extLst>
              <a:ext uri="{FF2B5EF4-FFF2-40B4-BE49-F238E27FC236}">
                <a16:creationId xmlns:a16="http://schemas.microsoft.com/office/drawing/2014/main" id="{E073EAD6-7DC5-4E2F-AA66-A64D135C35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4138" y="3135313"/>
            <a:ext cx="99060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57040109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3" name="Rectangle 53">
            <a:extLst>
              <a:ext uri="{FF2B5EF4-FFF2-40B4-BE49-F238E27FC236}">
                <a16:creationId xmlns:a16="http://schemas.microsoft.com/office/drawing/2014/main" id="{2F114204-CDDF-450C-A7B4-F1DBF76F99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10750" y="3135313"/>
            <a:ext cx="817563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7552,49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4" name="Rectangle 54">
            <a:extLst>
              <a:ext uri="{FF2B5EF4-FFF2-40B4-BE49-F238E27FC236}">
                <a16:creationId xmlns:a16="http://schemas.microsoft.com/office/drawing/2014/main" id="{3100F3C5-5741-451A-95A1-5A606A3260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400" y="3508375"/>
            <a:ext cx="423863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LED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5" name="Rectangle 55">
            <a:extLst>
              <a:ext uri="{FF2B5EF4-FFF2-40B4-BE49-F238E27FC236}">
                <a16:creationId xmlns:a16="http://schemas.microsoft.com/office/drawing/2014/main" id="{916B39DD-5DC2-43D4-9F64-47FBB2E4DA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5388" y="3508375"/>
            <a:ext cx="757238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2609,42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6" name="Rectangle 56">
            <a:extLst>
              <a:ext uri="{FF2B5EF4-FFF2-40B4-BE49-F238E27FC236}">
                <a16:creationId xmlns:a16="http://schemas.microsoft.com/office/drawing/2014/main" id="{052DE24D-5025-4618-9997-79E331C20D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4225" y="3508375"/>
            <a:ext cx="55245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51,08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7" name="Rectangle 57">
            <a:extLst>
              <a:ext uri="{FF2B5EF4-FFF2-40B4-BE49-F238E27FC236}">
                <a16:creationId xmlns:a16="http://schemas.microsoft.com/office/drawing/2014/main" id="{ACAD9DD4-FD97-4252-A8A9-7BAB9BB9AE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4138" y="3508375"/>
            <a:ext cx="919163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35361885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8" name="Rectangle 58">
            <a:extLst>
              <a:ext uri="{FF2B5EF4-FFF2-40B4-BE49-F238E27FC236}">
                <a16:creationId xmlns:a16="http://schemas.microsoft.com/office/drawing/2014/main" id="{4251F2F9-E2CC-490D-B205-529E8FC70D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10750" y="3508375"/>
            <a:ext cx="757238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5946,59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9" name="Rectangle 59">
            <a:extLst>
              <a:ext uri="{FF2B5EF4-FFF2-40B4-BE49-F238E27FC236}">
                <a16:creationId xmlns:a16="http://schemas.microsoft.com/office/drawing/2014/main" id="{3E005B67-030C-4158-BD36-648C6089EB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400" y="3879850"/>
            <a:ext cx="427038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Holt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0" name="Rectangle 60">
            <a:extLst>
              <a:ext uri="{FF2B5EF4-FFF2-40B4-BE49-F238E27FC236}">
                <a16:creationId xmlns:a16="http://schemas.microsoft.com/office/drawing/2014/main" id="{7CF0EB55-D79C-4962-BF6A-CD7F9A0C86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7950" y="3879850"/>
            <a:ext cx="149225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-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1" name="Rectangle 61">
            <a:extLst>
              <a:ext uri="{FF2B5EF4-FFF2-40B4-BE49-F238E27FC236}">
                <a16:creationId xmlns:a16="http://schemas.microsoft.com/office/drawing/2014/main" id="{907086D7-C5F7-42B9-8C08-46654E8700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1925" y="3879850"/>
            <a:ext cx="63500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Winter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2" name="Rectangle 62">
            <a:extLst>
              <a:ext uri="{FF2B5EF4-FFF2-40B4-BE49-F238E27FC236}">
                <a16:creationId xmlns:a16="http://schemas.microsoft.com/office/drawing/2014/main" id="{33B79DA1-94ED-40CF-B09A-7FF6C6821E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5388" y="3879850"/>
            <a:ext cx="757238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4069,21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3" name="Rectangle 63">
            <a:extLst>
              <a:ext uri="{FF2B5EF4-FFF2-40B4-BE49-F238E27FC236}">
                <a16:creationId xmlns:a16="http://schemas.microsoft.com/office/drawing/2014/main" id="{6CDE93C3-40F2-421B-AEFC-47B00B9532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4225" y="3879850"/>
            <a:ext cx="55245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63,79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4" name="Rectangle 64">
            <a:extLst>
              <a:ext uri="{FF2B5EF4-FFF2-40B4-BE49-F238E27FC236}">
                <a16:creationId xmlns:a16="http://schemas.microsoft.com/office/drawing/2014/main" id="{5158BCE7-60FB-4535-A888-131AD62334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4138" y="3879850"/>
            <a:ext cx="919163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33115542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5" name="Rectangle 65">
            <a:extLst>
              <a:ext uri="{FF2B5EF4-FFF2-40B4-BE49-F238E27FC236}">
                <a16:creationId xmlns:a16="http://schemas.microsoft.com/office/drawing/2014/main" id="{E3E57D05-5878-45F3-B9A7-E79C435F90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10750" y="3879850"/>
            <a:ext cx="757238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5754,61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6" name="Rectangle 66">
            <a:extLst>
              <a:ext uri="{FF2B5EF4-FFF2-40B4-BE49-F238E27FC236}">
                <a16:creationId xmlns:a16="http://schemas.microsoft.com/office/drawing/2014/main" id="{F499B825-26C2-4DBB-BFE3-5CA0F43EA2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400" y="4248150"/>
            <a:ext cx="133985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Prévision (2016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7" name="Rectangle 67">
            <a:extLst>
              <a:ext uri="{FF2B5EF4-FFF2-40B4-BE49-F238E27FC236}">
                <a16:creationId xmlns:a16="http://schemas.microsoft.com/office/drawing/2014/main" id="{1B0FD6BE-C8B1-4477-929D-D844F9FE70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6475" y="4248150"/>
            <a:ext cx="149225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-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8" name="Rectangle 68">
            <a:extLst>
              <a:ext uri="{FF2B5EF4-FFF2-40B4-BE49-F238E27FC236}">
                <a16:creationId xmlns:a16="http://schemas.microsoft.com/office/drawing/2014/main" id="{2CF665E9-5B4A-40B8-95C3-83106514A6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3625" y="4248150"/>
            <a:ext cx="55880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2019)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9" name="Rectangle 69">
            <a:extLst>
              <a:ext uri="{FF2B5EF4-FFF2-40B4-BE49-F238E27FC236}">
                <a16:creationId xmlns:a16="http://schemas.microsoft.com/office/drawing/2014/main" id="{15585947-4E1B-44B1-88D2-CA604DDB35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83000" y="4248150"/>
            <a:ext cx="862013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16645,29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0" name="Rectangle 70">
            <a:extLst>
              <a:ext uri="{FF2B5EF4-FFF2-40B4-BE49-F238E27FC236}">
                <a16:creationId xmlns:a16="http://schemas.microsoft.com/office/drawing/2014/main" id="{B1EFCA44-BF5B-4E63-AB8B-85672B0BF4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11838" y="4248150"/>
            <a:ext cx="655638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129,02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1" name="Rectangle 71">
            <a:extLst>
              <a:ext uri="{FF2B5EF4-FFF2-40B4-BE49-F238E27FC236}">
                <a16:creationId xmlns:a16="http://schemas.microsoft.com/office/drawing/2014/main" id="{891A8C0F-850D-4FDB-BC02-E9147A7B22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4138" y="4248150"/>
            <a:ext cx="919163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19816354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2" name="Rectangle 72">
            <a:extLst>
              <a:ext uri="{FF2B5EF4-FFF2-40B4-BE49-F238E27FC236}">
                <a16:creationId xmlns:a16="http://schemas.microsoft.com/office/drawing/2014/main" id="{2F2E1EFE-40EC-462F-A67F-BD1367C0B4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10750" y="4248150"/>
            <a:ext cx="757238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4451,56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88269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5B1FA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5B1FA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5B1FA"/>
                                      </p:to>
                                    </p:animClr>
                                    <p:animClr clrSpc="rgb" dir="cw">
                                      <p:cBhvr>
                                        <p:cTn id="20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5B1FA"/>
                                      </p:to>
                                    </p:animClr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9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E521-26F4-4447-B1CC-8C53DAA622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3600"/>
              <a:t>Prévision selon </a:t>
            </a:r>
            <a:br>
              <a:rPr lang="en-US" sz="3600"/>
            </a:br>
            <a:r>
              <a:rPr lang="en-US" sz="3600"/>
              <a:t>la méthodologie de Box et Jenkins</a:t>
            </a:r>
            <a:endParaRPr lang="fr-FR" sz="36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E62CD1-79B4-4E3D-A9E9-E3291E24D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3" y="2571750"/>
            <a:ext cx="2798252" cy="2470230"/>
          </a:xfrm>
        </p:spPr>
        <p:txBody>
          <a:bodyPr>
            <a:normAutofit/>
          </a:bodyPr>
          <a:lstStyle/>
          <a:p>
            <a:pPr algn="ctr"/>
            <a:r>
              <a:rPr lang="en-US" sz="1800" b="1"/>
              <a:t>Algorithme de Box et Jenkins</a:t>
            </a:r>
            <a:endParaRPr lang="en-US" sz="1800"/>
          </a:p>
          <a:p>
            <a:pPr marL="342900" indent="-342900">
              <a:buFont typeface="+mj-lt"/>
              <a:buAutoNum type="arabicPeriod"/>
            </a:pPr>
            <a:r>
              <a:rPr lang="en-US" sz="1800"/>
              <a:t>Transformation.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/>
              <a:t>Identification.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/>
              <a:t>Estimation.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/>
              <a:t>Validation.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/>
              <a:t>Prévision.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6B4C394-46EA-49F1-969C-0753051D6828}"/>
                  </a:ext>
                </a:extLst>
              </p:cNvPr>
              <p:cNvSpPr txBox="1"/>
              <p:nvPr/>
            </p:nvSpPr>
            <p:spPr>
              <a:xfrm>
                <a:off x="4589929" y="2571750"/>
                <a:ext cx="6149789" cy="28623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/>
                  <a:t>Transformation Logarithmique.</a:t>
                </a:r>
                <a:endParaRPr lang="fr-FR"/>
              </a:p>
              <a:p>
                <a:endParaRPr lang="fr-FR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fr-FR"/>
                  <a:t>Désaisonnalisation.</a:t>
                </a:r>
              </a:p>
              <a:p>
                <a:endParaRPr lang="fr-FR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fr-FR"/>
                  <a:t>Test de racine unitaire : Test de Phillips–Perron</a:t>
                </a:r>
              </a:p>
              <a:p>
                <a:r>
                  <a:rPr lang="fr-FR">
                    <a:latin typeface="+mj-lt"/>
                  </a:rPr>
                  <a:t>Tous les échantillons peuvent être considérés comme des DS. Un filtre aux différences premières est appliqué pour rendre les séries stationnaires.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i="0" smtClean="0">
                          <a:latin typeface="Cambria Math" panose="02040503050406030204" pitchFamily="18" charset="0"/>
                        </a:rPr>
                        <m:t>Δ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fr-FR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en-US" b="0">
                  <a:latin typeface="+mj-lt"/>
                </a:endParaRPr>
              </a:p>
              <a:p>
                <a:endParaRPr lang="fr-FR">
                  <a:latin typeface="+mj-lt"/>
                </a:endParaRP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6B4C394-46EA-49F1-969C-0753051D68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9929" y="2571750"/>
                <a:ext cx="6149789" cy="2862322"/>
              </a:xfrm>
              <a:prstGeom prst="rect">
                <a:avLst/>
              </a:prstGeom>
              <a:blipFill>
                <a:blip r:embed="rId2"/>
                <a:stretch>
                  <a:fillRect l="-892" t="-1279" r="-99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53040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9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24793"/>
                                      </p:to>
                                    </p:animClr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24793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allAtOnce"/>
    </p:bldLst>
  </p:timing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524</TotalTime>
  <Words>759</Words>
  <Application>Microsoft Office PowerPoint</Application>
  <PresentationFormat>Widescreen</PresentationFormat>
  <Paragraphs>202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Avenir Next LT Pro</vt:lpstr>
      <vt:lpstr>Calibri</vt:lpstr>
      <vt:lpstr>Calibri Light</vt:lpstr>
      <vt:lpstr>Cambria Math</vt:lpstr>
      <vt:lpstr>Sagona ExtraLight</vt:lpstr>
      <vt:lpstr>Speak Pro</vt:lpstr>
      <vt:lpstr>Office Theme</vt:lpstr>
      <vt:lpstr>Projet d’économétrie Appliquée</vt:lpstr>
      <vt:lpstr>Introduction</vt:lpstr>
      <vt:lpstr>Introduction</vt:lpstr>
      <vt:lpstr>Analyse macroéconomique</vt:lpstr>
      <vt:lpstr>Analyse technique</vt:lpstr>
      <vt:lpstr>Analyse de la saisonnalité et de la tendance</vt:lpstr>
      <vt:lpstr>Prévision par les méthodes traditionnelles</vt:lpstr>
      <vt:lpstr>Prévision par les méthodes traditionnelles</vt:lpstr>
      <vt:lpstr>Prévision selon  la méthodologie de Box et Jenkins</vt:lpstr>
      <vt:lpstr>Prévision selon  la méthodologie de Box et Jenkins</vt:lpstr>
      <vt:lpstr>Comparaison des méthodes de prévision</vt:lpstr>
      <vt:lpstr>Merci de votre écoute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d’économétrie Appliquée</dc:title>
  <dc:creator>Joseph</dc:creator>
  <cp:lastModifiedBy>Joseph</cp:lastModifiedBy>
  <cp:revision>30</cp:revision>
  <dcterms:created xsi:type="dcterms:W3CDTF">2023-04-03T06:55:48Z</dcterms:created>
  <dcterms:modified xsi:type="dcterms:W3CDTF">2023-04-03T15:39:53Z</dcterms:modified>
</cp:coreProperties>
</file>

<file path=docProps/thumbnail.jpeg>
</file>